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35"/>
  </p:normalViewPr>
  <p:slideViewPr>
    <p:cSldViewPr snapToGrid="0">
      <p:cViewPr varScale="1">
        <p:scale>
          <a:sx n="90" d="100"/>
          <a:sy n="90" d="100"/>
        </p:scale>
        <p:origin x="232"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0461-525F-F6B8-A9E5-8274C9C273E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10AD3BC-5C1D-A333-92A5-D5EF769AC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02600EE-45D8-DF76-E861-69A70E4C1DF6}"/>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5" name="Footer Placeholder 4">
            <a:extLst>
              <a:ext uri="{FF2B5EF4-FFF2-40B4-BE49-F238E27FC236}">
                <a16:creationId xmlns:a16="http://schemas.microsoft.com/office/drawing/2014/main" id="{F789C1BB-8DAC-F6D0-51D7-F2B531B74E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BECB2-8876-1A62-5ACC-B3672CC11AA6}"/>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4902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B0CB3-3020-99BA-774A-7D5B04AA507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DA91153-50B1-EDAD-43A2-2D0D99F5264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476458-703A-AFC5-AE60-8D922609B3A2}"/>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5" name="Footer Placeholder 4">
            <a:extLst>
              <a:ext uri="{FF2B5EF4-FFF2-40B4-BE49-F238E27FC236}">
                <a16:creationId xmlns:a16="http://schemas.microsoft.com/office/drawing/2014/main" id="{0438EB79-2A62-CBC6-BD84-B05452F80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EAEA3-C976-57BF-EDD5-4A139DCEE554}"/>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44785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A37990-60A6-9A45-4275-556E79005F4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234AE85-144F-A575-2BF1-07938860EBD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1FED35-26D4-BF51-C065-A2DACC82BE91}"/>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5" name="Footer Placeholder 4">
            <a:extLst>
              <a:ext uri="{FF2B5EF4-FFF2-40B4-BE49-F238E27FC236}">
                <a16:creationId xmlns:a16="http://schemas.microsoft.com/office/drawing/2014/main" id="{84963972-8DBA-9361-BB3C-2252907FD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7801C-59DE-B372-FE49-BC9AA9F3C27D}"/>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252001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BDC6A-91F8-2380-2914-A52CC4F4045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7D51942-F776-E4D0-C7AA-3DEAEA17E6D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870F6AB-AEBD-2D68-7A8B-74525953FAD1}"/>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5" name="Footer Placeholder 4">
            <a:extLst>
              <a:ext uri="{FF2B5EF4-FFF2-40B4-BE49-F238E27FC236}">
                <a16:creationId xmlns:a16="http://schemas.microsoft.com/office/drawing/2014/main" id="{B026CA35-A84F-5152-771D-19F2D355B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2AEE3-B0E9-B1EF-E385-FD2050285476}"/>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65955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4326-7DB6-C8F0-D875-549490FF25E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D5136AC-525A-59AF-C9E7-E133C01BC5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A975DC8-9A44-419D-2EBC-E25F7FF8AB7F}"/>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5" name="Footer Placeholder 4">
            <a:extLst>
              <a:ext uri="{FF2B5EF4-FFF2-40B4-BE49-F238E27FC236}">
                <a16:creationId xmlns:a16="http://schemas.microsoft.com/office/drawing/2014/main" id="{2F0BBB30-9CE2-DEFD-C80A-C55594BE6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339BE-129D-702E-50D5-F97DC71DD0B5}"/>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892756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58DA-7410-B96A-5A55-9DD2D9A90E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B7B05CC-B149-4ED1-5E83-D90E29EFCB5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53A4735-2D1C-02D1-DF63-DB7CD3C3E09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A298BF2-6EFB-165E-CCF6-977CAE237913}"/>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6" name="Footer Placeholder 5">
            <a:extLst>
              <a:ext uri="{FF2B5EF4-FFF2-40B4-BE49-F238E27FC236}">
                <a16:creationId xmlns:a16="http://schemas.microsoft.com/office/drawing/2014/main" id="{C92C8984-FC46-A53A-C657-319D5A1F89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70A13D-6C3A-B66C-49F8-393BD93DAAAD}"/>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81982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4090B-E267-2521-9EFB-0F945C743C1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117035C-4686-B51E-3C84-D5782D93AC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5E8783B-E7FF-D845-D2AF-B13FC9939C6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66FAC51-A79B-534E-FACD-B3E5A8F2D4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70D3075-C99B-50EF-2EDE-47CB67275DD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4EBF057-BB36-5ABE-E0BB-F0D67BF1F659}"/>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8" name="Footer Placeholder 7">
            <a:extLst>
              <a:ext uri="{FF2B5EF4-FFF2-40B4-BE49-F238E27FC236}">
                <a16:creationId xmlns:a16="http://schemas.microsoft.com/office/drawing/2014/main" id="{16C02F63-8AEC-680A-512A-4B7AB6534F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68E5B1-3BA2-59BE-8E3C-F69ACCE8A11C}"/>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1306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C3FF2-006B-B00B-C4AF-D6C01553D40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26622F4-1DFF-8C20-FE6D-2476B57F123C}"/>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4" name="Footer Placeholder 3">
            <a:extLst>
              <a:ext uri="{FF2B5EF4-FFF2-40B4-BE49-F238E27FC236}">
                <a16:creationId xmlns:a16="http://schemas.microsoft.com/office/drawing/2014/main" id="{0862800F-3D14-D869-B979-A33C3612E2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36764F-EDEF-6FA7-632E-C4A24CE933BF}"/>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238886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A3B913-555F-259E-D123-083E7948265F}"/>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3" name="Footer Placeholder 2">
            <a:extLst>
              <a:ext uri="{FF2B5EF4-FFF2-40B4-BE49-F238E27FC236}">
                <a16:creationId xmlns:a16="http://schemas.microsoft.com/office/drawing/2014/main" id="{26CBDD46-7E6A-EB53-95DD-8FA98B9EF6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7E527C-9826-2408-474F-B4574D7BF4FF}"/>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10030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A0053-A158-9970-C196-82C47DD975D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283AC4F-FCDA-DA0B-2256-EB7159ED34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CFB3585-7BE8-7060-1001-0B57FE242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FD990A7-7BE3-0F0C-A492-4DE347D44BBD}"/>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6" name="Footer Placeholder 5">
            <a:extLst>
              <a:ext uri="{FF2B5EF4-FFF2-40B4-BE49-F238E27FC236}">
                <a16:creationId xmlns:a16="http://schemas.microsoft.com/office/drawing/2014/main" id="{22134ABC-EC15-6E25-174F-A73139BCF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2E305-28B9-3B54-6C4E-0EEC72A266EB}"/>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401916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8BA5-0B8D-7741-CB0D-D914737F17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97BFB71-8E98-EC7E-2BF6-D1682CF7DC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274190-6006-F79F-8617-A435DE3FC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8B1BCE9-8175-777C-D59C-38EC366E0B0E}"/>
              </a:ext>
            </a:extLst>
          </p:cNvPr>
          <p:cNvSpPr>
            <a:spLocks noGrp="1"/>
          </p:cNvSpPr>
          <p:nvPr>
            <p:ph type="dt" sz="half" idx="10"/>
          </p:nvPr>
        </p:nvSpPr>
        <p:spPr/>
        <p:txBody>
          <a:bodyPr/>
          <a:lstStyle/>
          <a:p>
            <a:fld id="{AE8A7A4C-4F83-294C-9450-0C3DE56E82A5}" type="datetimeFigureOut">
              <a:rPr lang="en-US" smtClean="0"/>
              <a:t>11/25/23</a:t>
            </a:fld>
            <a:endParaRPr lang="en-US"/>
          </a:p>
        </p:txBody>
      </p:sp>
      <p:sp>
        <p:nvSpPr>
          <p:cNvPr id="6" name="Footer Placeholder 5">
            <a:extLst>
              <a:ext uri="{FF2B5EF4-FFF2-40B4-BE49-F238E27FC236}">
                <a16:creationId xmlns:a16="http://schemas.microsoft.com/office/drawing/2014/main" id="{46F6A5C0-0DBD-61B9-6E3C-47866F0F84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71358E-8699-F9F5-A02A-F54EE3186AF1}"/>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58758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FA5A7C-5375-9367-3094-53BF7D9FA7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A4A60EB-13C0-8D0E-2775-E2F8CF9194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4A9F19-A0C7-FCA5-9652-2D4846D951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A7A4C-4F83-294C-9450-0C3DE56E82A5}" type="datetimeFigureOut">
              <a:rPr lang="en-US" smtClean="0"/>
              <a:t>11/25/23</a:t>
            </a:fld>
            <a:endParaRPr lang="en-US"/>
          </a:p>
        </p:txBody>
      </p:sp>
      <p:sp>
        <p:nvSpPr>
          <p:cNvPr id="5" name="Footer Placeholder 4">
            <a:extLst>
              <a:ext uri="{FF2B5EF4-FFF2-40B4-BE49-F238E27FC236}">
                <a16:creationId xmlns:a16="http://schemas.microsoft.com/office/drawing/2014/main" id="{FFFBF441-89B9-1993-BF78-EAC538EF01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643AB8-197A-3A69-806A-AB81E4221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70BA5-B96F-FF4E-8AC9-20A58A1F5FFE}" type="slidenum">
              <a:rPr lang="en-US" smtClean="0"/>
              <a:t>‹#›</a:t>
            </a:fld>
            <a:endParaRPr lang="en-US"/>
          </a:p>
        </p:txBody>
      </p:sp>
      <p:pic>
        <p:nvPicPr>
          <p:cNvPr id="10" name="Picture 9" descr="A green square with white text&#10;&#10;Description automatically generated with medium confidence">
            <a:extLst>
              <a:ext uri="{FF2B5EF4-FFF2-40B4-BE49-F238E27FC236}">
                <a16:creationId xmlns:a16="http://schemas.microsoft.com/office/drawing/2014/main" id="{9EA18D45-240F-59F4-4022-4DA6146D3CA0}"/>
              </a:ext>
            </a:extLst>
          </p:cNvPr>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169133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0" y="2575745"/>
            <a:ext cx="12192000" cy="891911"/>
          </a:xfrm>
          <a:prstGeom prst="rect">
            <a:avLst/>
          </a:prstGeom>
          <a:noFill/>
        </p:spPr>
        <p:txBody>
          <a:bodyPr wrap="square" rtlCol="0">
            <a:spAutoFit/>
          </a:bodyPr>
          <a:lstStyle/>
          <a:p>
            <a:pPr algn="ctr">
              <a:lnSpc>
                <a:spcPct val="115000"/>
              </a:lnSpc>
            </a:pPr>
            <a:r>
              <a:rPr lang="en-GB" sz="4800" b="1" kern="100" dirty="0">
                <a:solidFill>
                  <a:schemeClr val="bg1"/>
                </a:solidFill>
                <a:effectLst/>
                <a:ea typeface="Calibri" panose="020F0502020204030204" pitchFamily="34" charset="0"/>
                <a:cs typeface="Times New Roman" panose="02020603050405020304" pitchFamily="18" charset="0"/>
              </a:rPr>
              <a:t>For the Journey: Refreshment</a:t>
            </a:r>
            <a:endParaRPr lang="en-GB" sz="4800" kern="1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0632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white text&#10;&#10;Description automatically generated">
            <a:extLst>
              <a:ext uri="{FF2B5EF4-FFF2-40B4-BE49-F238E27FC236}">
                <a16:creationId xmlns:a16="http://schemas.microsoft.com/office/drawing/2014/main" id="{620EAC56-C21E-DB43-94AA-5CFB49F4E9E6}"/>
              </a:ext>
            </a:extLst>
          </p:cNvPr>
          <p:cNvPicPr>
            <a:picLocks noChangeAspect="1"/>
          </p:cNvPicPr>
          <p:nvPr/>
        </p:nvPicPr>
        <p:blipFill>
          <a:blip r:embed="rId2"/>
          <a:stretch>
            <a:fillRect/>
          </a:stretch>
        </p:blipFill>
        <p:spPr>
          <a:xfrm>
            <a:off x="3595687" y="-1123637"/>
            <a:ext cx="4358123" cy="7753038"/>
          </a:xfrm>
          <a:prstGeom prst="rect">
            <a:avLst/>
          </a:prstGeom>
        </p:spPr>
      </p:pic>
    </p:spTree>
    <p:extLst>
      <p:ext uri="{BB962C8B-B14F-4D97-AF65-F5344CB8AC3E}">
        <p14:creationId xmlns:p14="http://schemas.microsoft.com/office/powerpoint/2010/main" val="215915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white text&#10;&#10;Description automatically generated">
            <a:extLst>
              <a:ext uri="{FF2B5EF4-FFF2-40B4-BE49-F238E27FC236}">
                <a16:creationId xmlns:a16="http://schemas.microsoft.com/office/drawing/2014/main" id="{620EAC56-C21E-DB43-94AA-5CFB49F4E9E6}"/>
              </a:ext>
            </a:extLst>
          </p:cNvPr>
          <p:cNvPicPr>
            <a:picLocks noChangeAspect="1"/>
          </p:cNvPicPr>
          <p:nvPr/>
        </p:nvPicPr>
        <p:blipFill>
          <a:blip r:embed="rId2"/>
          <a:stretch>
            <a:fillRect/>
          </a:stretch>
        </p:blipFill>
        <p:spPr>
          <a:xfrm>
            <a:off x="3738562" y="-980764"/>
            <a:ext cx="4125217" cy="7338701"/>
          </a:xfrm>
          <a:prstGeom prst="rect">
            <a:avLst/>
          </a:prstGeom>
        </p:spPr>
      </p:pic>
    </p:spTree>
    <p:extLst>
      <p:ext uri="{BB962C8B-B14F-4D97-AF65-F5344CB8AC3E}">
        <p14:creationId xmlns:p14="http://schemas.microsoft.com/office/powerpoint/2010/main" val="195222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white text&#10;&#10;Description automatically generated">
            <a:extLst>
              <a:ext uri="{FF2B5EF4-FFF2-40B4-BE49-F238E27FC236}">
                <a16:creationId xmlns:a16="http://schemas.microsoft.com/office/drawing/2014/main" id="{620EAC56-C21E-DB43-94AA-5CFB49F4E9E6}"/>
              </a:ext>
            </a:extLst>
          </p:cNvPr>
          <p:cNvPicPr>
            <a:picLocks noChangeAspect="1"/>
          </p:cNvPicPr>
          <p:nvPr/>
        </p:nvPicPr>
        <p:blipFill rotWithShape="1">
          <a:blip r:embed="rId2"/>
          <a:srcRect t="34399" b="21327"/>
          <a:stretch/>
        </p:blipFill>
        <p:spPr>
          <a:xfrm>
            <a:off x="8947225" y="1857375"/>
            <a:ext cx="3101900" cy="2443163"/>
          </a:xfrm>
          <a:prstGeom prst="rect">
            <a:avLst/>
          </a:prstGeom>
        </p:spPr>
      </p:pic>
      <p:sp>
        <p:nvSpPr>
          <p:cNvPr id="2" name="TextBox 1">
            <a:extLst>
              <a:ext uri="{FF2B5EF4-FFF2-40B4-BE49-F238E27FC236}">
                <a16:creationId xmlns:a16="http://schemas.microsoft.com/office/drawing/2014/main" id="{95935C7F-588A-86F8-B535-42BBE6D70B74}"/>
              </a:ext>
            </a:extLst>
          </p:cNvPr>
          <p:cNvSpPr txBox="1"/>
          <p:nvPr/>
        </p:nvSpPr>
        <p:spPr>
          <a:xfrm>
            <a:off x="557213" y="228601"/>
            <a:ext cx="8215312" cy="5722144"/>
          </a:xfrm>
          <a:prstGeom prst="rect">
            <a:avLst/>
          </a:prstGeom>
          <a:noFill/>
        </p:spPr>
        <p:txBody>
          <a:bodyPr wrap="square" rtlCol="0">
            <a:spAutoFit/>
          </a:bodyPr>
          <a:lstStyle/>
          <a:p>
            <a:pPr>
              <a:lnSpc>
                <a:spcPct val="115000"/>
              </a:lnSpc>
            </a:pPr>
            <a:r>
              <a:rPr lang="en-GB" sz="3200" b="1" dirty="0">
                <a:solidFill>
                  <a:schemeClr val="bg1"/>
                </a:solidFill>
                <a:effectLst/>
                <a:latin typeface="Calibri" panose="020F0502020204030204" pitchFamily="34" charset="0"/>
                <a:ea typeface="Times New Roman" panose="02020603050405020304" pitchFamily="18" charset="0"/>
              </a:rPr>
              <a:t>Isaiah 35</a:t>
            </a:r>
          </a:p>
          <a:p>
            <a:pPr>
              <a:lnSpc>
                <a:spcPct val="115000"/>
              </a:lnSpc>
            </a:pPr>
            <a:r>
              <a:rPr lang="en-GB" sz="3200" dirty="0">
                <a:solidFill>
                  <a:schemeClr val="bg1"/>
                </a:solidFill>
                <a:effectLst/>
                <a:latin typeface="Calibri" panose="020F0502020204030204" pitchFamily="34" charset="0"/>
                <a:ea typeface="Times New Roman" panose="02020603050405020304" pitchFamily="18" charset="0"/>
              </a:rPr>
              <a:t>The desert and the parched land will be glad; the wilderness will rejoice and blossom.</a:t>
            </a:r>
            <a:br>
              <a:rPr lang="en-GB" sz="3200" dirty="0">
                <a:solidFill>
                  <a:schemeClr val="bg1"/>
                </a:solidFill>
                <a:effectLst/>
                <a:latin typeface="Calibri" panose="020F0502020204030204" pitchFamily="34" charset="0"/>
                <a:ea typeface="Times New Roman" panose="02020603050405020304" pitchFamily="18" charset="0"/>
              </a:rPr>
            </a:br>
            <a:r>
              <a:rPr lang="en-GB" sz="3200" dirty="0">
                <a:solidFill>
                  <a:schemeClr val="bg1"/>
                </a:solidFill>
                <a:effectLst/>
                <a:latin typeface="Calibri" panose="020F0502020204030204" pitchFamily="34" charset="0"/>
                <a:ea typeface="Times New Roman" panose="02020603050405020304" pitchFamily="18" charset="0"/>
              </a:rPr>
              <a:t>Like the crocus, it will burst into bloom; it will rejoice greatly and shout for joy.</a:t>
            </a:r>
            <a:br>
              <a:rPr lang="en-GB" sz="3200" dirty="0">
                <a:solidFill>
                  <a:schemeClr val="bg1"/>
                </a:solidFill>
                <a:effectLst/>
                <a:latin typeface="Calibri" panose="020F0502020204030204" pitchFamily="34" charset="0"/>
                <a:ea typeface="Times New Roman" panose="02020603050405020304" pitchFamily="18" charset="0"/>
              </a:rPr>
            </a:br>
            <a:r>
              <a:rPr lang="en-GB" sz="3200" dirty="0">
                <a:solidFill>
                  <a:schemeClr val="bg1"/>
                </a:solidFill>
                <a:effectLst/>
                <a:latin typeface="Calibri" panose="020F0502020204030204" pitchFamily="34" charset="0"/>
                <a:ea typeface="Times New Roman" panose="02020603050405020304" pitchFamily="18" charset="0"/>
              </a:rPr>
              <a:t>The glory of Lebanon will be given to it, the splendour of Carmel and Sharon;</a:t>
            </a:r>
            <a:br>
              <a:rPr lang="en-GB" sz="3200" dirty="0">
                <a:solidFill>
                  <a:schemeClr val="bg1"/>
                </a:solidFill>
                <a:effectLst/>
                <a:latin typeface="Calibri" panose="020F0502020204030204" pitchFamily="34" charset="0"/>
                <a:ea typeface="Times New Roman" panose="02020603050405020304" pitchFamily="18" charset="0"/>
              </a:rPr>
            </a:br>
            <a:r>
              <a:rPr lang="en-GB" sz="3200" dirty="0">
                <a:solidFill>
                  <a:schemeClr val="bg1"/>
                </a:solidFill>
                <a:effectLst/>
                <a:latin typeface="Calibri" panose="020F0502020204030204" pitchFamily="34" charset="0"/>
                <a:ea typeface="Times New Roman" panose="02020603050405020304" pitchFamily="18" charset="0"/>
              </a:rPr>
              <a:t>they will see the glory of the </a:t>
            </a:r>
            <a:r>
              <a:rPr lang="en-GB" sz="3200" cap="small" dirty="0">
                <a:solidFill>
                  <a:schemeClr val="bg1"/>
                </a:solidFill>
                <a:effectLst/>
                <a:latin typeface="Calibri" panose="020F0502020204030204" pitchFamily="34" charset="0"/>
                <a:ea typeface="Times New Roman" panose="02020603050405020304" pitchFamily="18" charset="0"/>
              </a:rPr>
              <a:t>Lord</a:t>
            </a:r>
            <a:r>
              <a:rPr lang="en-GB" sz="3200" dirty="0">
                <a:solidFill>
                  <a:schemeClr val="bg1"/>
                </a:solidFill>
                <a:effectLst/>
                <a:latin typeface="Calibri" panose="020F0502020204030204" pitchFamily="34" charset="0"/>
                <a:ea typeface="Times New Roman" panose="02020603050405020304" pitchFamily="18" charset="0"/>
              </a:rPr>
              <a:t>, the splendour of our God. Strengthen the feeble hands, steady the knees that give way; </a:t>
            </a:r>
            <a:endParaRPr lang="en-US" dirty="0"/>
          </a:p>
        </p:txBody>
      </p:sp>
    </p:spTree>
    <p:extLst>
      <p:ext uri="{BB962C8B-B14F-4D97-AF65-F5344CB8AC3E}">
        <p14:creationId xmlns:p14="http://schemas.microsoft.com/office/powerpoint/2010/main" val="3685490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white text&#10;&#10;Description automatically generated">
            <a:extLst>
              <a:ext uri="{FF2B5EF4-FFF2-40B4-BE49-F238E27FC236}">
                <a16:creationId xmlns:a16="http://schemas.microsoft.com/office/drawing/2014/main" id="{620EAC56-C21E-DB43-94AA-5CFB49F4E9E6}"/>
              </a:ext>
            </a:extLst>
          </p:cNvPr>
          <p:cNvPicPr>
            <a:picLocks noChangeAspect="1"/>
          </p:cNvPicPr>
          <p:nvPr/>
        </p:nvPicPr>
        <p:blipFill rotWithShape="1">
          <a:blip r:embed="rId2"/>
          <a:srcRect t="34399" b="21327"/>
          <a:stretch/>
        </p:blipFill>
        <p:spPr>
          <a:xfrm>
            <a:off x="8947225" y="1857375"/>
            <a:ext cx="3101900" cy="2443163"/>
          </a:xfrm>
          <a:prstGeom prst="rect">
            <a:avLst/>
          </a:prstGeom>
        </p:spPr>
      </p:pic>
      <p:sp>
        <p:nvSpPr>
          <p:cNvPr id="2" name="TextBox 1">
            <a:extLst>
              <a:ext uri="{FF2B5EF4-FFF2-40B4-BE49-F238E27FC236}">
                <a16:creationId xmlns:a16="http://schemas.microsoft.com/office/drawing/2014/main" id="{95935C7F-588A-86F8-B535-42BBE6D70B74}"/>
              </a:ext>
            </a:extLst>
          </p:cNvPr>
          <p:cNvSpPr txBox="1"/>
          <p:nvPr/>
        </p:nvSpPr>
        <p:spPr>
          <a:xfrm>
            <a:off x="557213" y="228601"/>
            <a:ext cx="8215312" cy="5722144"/>
          </a:xfrm>
          <a:prstGeom prst="rect">
            <a:avLst/>
          </a:prstGeom>
          <a:noFill/>
        </p:spPr>
        <p:txBody>
          <a:bodyPr wrap="square" rtlCol="0">
            <a:spAutoFit/>
          </a:bodyPr>
          <a:lstStyle/>
          <a:p>
            <a:pPr>
              <a:lnSpc>
                <a:spcPct val="115000"/>
              </a:lnSpc>
            </a:pPr>
            <a:r>
              <a:rPr lang="en-GB" sz="3200" dirty="0">
                <a:solidFill>
                  <a:schemeClr val="bg1"/>
                </a:solidFill>
                <a:effectLst/>
                <a:latin typeface="Calibri" panose="020F0502020204030204" pitchFamily="34" charset="0"/>
                <a:ea typeface="Times New Roman" panose="02020603050405020304" pitchFamily="18" charset="0"/>
              </a:rPr>
              <a:t>say to those with fearful hearts, “Be strong, do not fear; your God will come, he will come with vengeance; with divine retribution he will come to save you.”</a:t>
            </a:r>
          </a:p>
          <a:p>
            <a:pPr>
              <a:lnSpc>
                <a:spcPct val="115000"/>
              </a:lnSpc>
            </a:pPr>
            <a:r>
              <a:rPr lang="en-GB" sz="3200" dirty="0">
                <a:solidFill>
                  <a:schemeClr val="bg1"/>
                </a:solidFill>
                <a:effectLst/>
                <a:latin typeface="Calibri" panose="020F0502020204030204" pitchFamily="34" charset="0"/>
                <a:ea typeface="Times New Roman" panose="02020603050405020304" pitchFamily="18" charset="0"/>
              </a:rPr>
              <a:t>Then will the eyes of the blind be opened and the ears of the deaf unstopped. Then will the lame leap like a deer, and the mute tongue shout for joy. Water will gush forth in the wilderness and streams in the desert. The burning sand will become a pool, the thirsty</a:t>
            </a:r>
            <a:endParaRPr lang="en-US" dirty="0"/>
          </a:p>
        </p:txBody>
      </p:sp>
    </p:spTree>
    <p:extLst>
      <p:ext uri="{BB962C8B-B14F-4D97-AF65-F5344CB8AC3E}">
        <p14:creationId xmlns:p14="http://schemas.microsoft.com/office/powerpoint/2010/main" val="4232782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white text&#10;&#10;Description automatically generated">
            <a:extLst>
              <a:ext uri="{FF2B5EF4-FFF2-40B4-BE49-F238E27FC236}">
                <a16:creationId xmlns:a16="http://schemas.microsoft.com/office/drawing/2014/main" id="{620EAC56-C21E-DB43-94AA-5CFB49F4E9E6}"/>
              </a:ext>
            </a:extLst>
          </p:cNvPr>
          <p:cNvPicPr>
            <a:picLocks noChangeAspect="1"/>
          </p:cNvPicPr>
          <p:nvPr/>
        </p:nvPicPr>
        <p:blipFill rotWithShape="1">
          <a:blip r:embed="rId2"/>
          <a:srcRect t="34399" b="21327"/>
          <a:stretch/>
        </p:blipFill>
        <p:spPr>
          <a:xfrm>
            <a:off x="8947225" y="1857375"/>
            <a:ext cx="3101900" cy="2443163"/>
          </a:xfrm>
          <a:prstGeom prst="rect">
            <a:avLst/>
          </a:prstGeom>
        </p:spPr>
      </p:pic>
      <p:sp>
        <p:nvSpPr>
          <p:cNvPr id="2" name="TextBox 1">
            <a:extLst>
              <a:ext uri="{FF2B5EF4-FFF2-40B4-BE49-F238E27FC236}">
                <a16:creationId xmlns:a16="http://schemas.microsoft.com/office/drawing/2014/main" id="{95935C7F-588A-86F8-B535-42BBE6D70B74}"/>
              </a:ext>
            </a:extLst>
          </p:cNvPr>
          <p:cNvSpPr txBox="1"/>
          <p:nvPr/>
        </p:nvSpPr>
        <p:spPr>
          <a:xfrm>
            <a:off x="557213" y="228601"/>
            <a:ext cx="8215312" cy="5722144"/>
          </a:xfrm>
          <a:prstGeom prst="rect">
            <a:avLst/>
          </a:prstGeom>
          <a:noFill/>
        </p:spPr>
        <p:txBody>
          <a:bodyPr wrap="square" rtlCol="0">
            <a:spAutoFit/>
          </a:bodyPr>
          <a:lstStyle/>
          <a:p>
            <a:pPr>
              <a:lnSpc>
                <a:spcPct val="115000"/>
              </a:lnSpc>
            </a:pPr>
            <a:r>
              <a:rPr lang="en-GB" sz="3200" dirty="0">
                <a:solidFill>
                  <a:schemeClr val="bg1"/>
                </a:solidFill>
                <a:effectLst/>
                <a:latin typeface="Calibri" panose="020F0502020204030204" pitchFamily="34" charset="0"/>
                <a:ea typeface="Times New Roman" panose="02020603050405020304" pitchFamily="18" charset="0"/>
              </a:rPr>
              <a:t>ground bubbling springs. In the haunts where jackals once lay, grass and reeds and papyrus will grow.</a:t>
            </a:r>
          </a:p>
          <a:p>
            <a:pPr>
              <a:lnSpc>
                <a:spcPct val="115000"/>
              </a:lnSpc>
            </a:pPr>
            <a:r>
              <a:rPr lang="en-GB" sz="3200" dirty="0">
                <a:solidFill>
                  <a:schemeClr val="bg1"/>
                </a:solidFill>
                <a:effectLst/>
                <a:latin typeface="Calibri" panose="020F0502020204030204" pitchFamily="34" charset="0"/>
                <a:ea typeface="Times New Roman" panose="02020603050405020304" pitchFamily="18" charset="0"/>
              </a:rPr>
              <a:t>And a highway will be there; it will be called the Way of Holiness; it will be for those who walk on that Way. The unclean will not journey on it; wicked fools will not go about on it.</a:t>
            </a:r>
            <a:br>
              <a:rPr lang="en-GB" sz="3200" dirty="0">
                <a:solidFill>
                  <a:schemeClr val="bg1"/>
                </a:solidFill>
                <a:effectLst/>
                <a:latin typeface="Calibri" panose="020F0502020204030204" pitchFamily="34" charset="0"/>
                <a:ea typeface="Times New Roman" panose="02020603050405020304" pitchFamily="18" charset="0"/>
              </a:rPr>
            </a:br>
            <a:r>
              <a:rPr lang="en-GB" sz="3200" dirty="0">
                <a:solidFill>
                  <a:schemeClr val="bg1"/>
                </a:solidFill>
                <a:effectLst/>
                <a:latin typeface="Calibri" panose="020F0502020204030204" pitchFamily="34" charset="0"/>
                <a:ea typeface="Times New Roman" panose="02020603050405020304" pitchFamily="18" charset="0"/>
              </a:rPr>
              <a:t>No lion will be </a:t>
            </a:r>
            <a:r>
              <a:rPr lang="en-GB" sz="3200" dirty="0" err="1">
                <a:solidFill>
                  <a:schemeClr val="bg1"/>
                </a:solidFill>
                <a:effectLst/>
                <a:latin typeface="Calibri" panose="020F0502020204030204" pitchFamily="34" charset="0"/>
                <a:ea typeface="Times New Roman" panose="02020603050405020304" pitchFamily="18" charset="0"/>
              </a:rPr>
              <a:t>there,nor</a:t>
            </a:r>
            <a:r>
              <a:rPr lang="en-GB" sz="3200" dirty="0">
                <a:solidFill>
                  <a:schemeClr val="bg1"/>
                </a:solidFill>
                <a:effectLst/>
                <a:latin typeface="Calibri" panose="020F0502020204030204" pitchFamily="34" charset="0"/>
                <a:ea typeface="Times New Roman" panose="02020603050405020304" pitchFamily="18" charset="0"/>
              </a:rPr>
              <a:t> any ravenous beast; they will not be found there. But only the redeemed will walk there, and those</a:t>
            </a:r>
            <a:endParaRPr lang="en-US" dirty="0"/>
          </a:p>
        </p:txBody>
      </p:sp>
    </p:spTree>
    <p:extLst>
      <p:ext uri="{BB962C8B-B14F-4D97-AF65-F5344CB8AC3E}">
        <p14:creationId xmlns:p14="http://schemas.microsoft.com/office/powerpoint/2010/main" val="959668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white text&#10;&#10;Description automatically generated">
            <a:extLst>
              <a:ext uri="{FF2B5EF4-FFF2-40B4-BE49-F238E27FC236}">
                <a16:creationId xmlns:a16="http://schemas.microsoft.com/office/drawing/2014/main" id="{620EAC56-C21E-DB43-94AA-5CFB49F4E9E6}"/>
              </a:ext>
            </a:extLst>
          </p:cNvPr>
          <p:cNvPicPr>
            <a:picLocks noChangeAspect="1"/>
          </p:cNvPicPr>
          <p:nvPr/>
        </p:nvPicPr>
        <p:blipFill rotWithShape="1">
          <a:blip r:embed="rId2"/>
          <a:srcRect t="34399" b="21327"/>
          <a:stretch/>
        </p:blipFill>
        <p:spPr>
          <a:xfrm>
            <a:off x="8947225" y="1857375"/>
            <a:ext cx="3101900" cy="2443163"/>
          </a:xfrm>
          <a:prstGeom prst="rect">
            <a:avLst/>
          </a:prstGeom>
        </p:spPr>
      </p:pic>
      <p:sp>
        <p:nvSpPr>
          <p:cNvPr id="2" name="TextBox 1">
            <a:extLst>
              <a:ext uri="{FF2B5EF4-FFF2-40B4-BE49-F238E27FC236}">
                <a16:creationId xmlns:a16="http://schemas.microsoft.com/office/drawing/2014/main" id="{95935C7F-588A-86F8-B535-42BBE6D70B74}"/>
              </a:ext>
            </a:extLst>
          </p:cNvPr>
          <p:cNvSpPr txBox="1"/>
          <p:nvPr/>
        </p:nvSpPr>
        <p:spPr>
          <a:xfrm>
            <a:off x="557213" y="228601"/>
            <a:ext cx="8215312" cy="3200876"/>
          </a:xfrm>
          <a:prstGeom prst="rect">
            <a:avLst/>
          </a:prstGeom>
          <a:noFill/>
        </p:spPr>
        <p:txBody>
          <a:bodyPr wrap="square" rtlCol="0">
            <a:spAutoFit/>
          </a:bodyPr>
          <a:lstStyle/>
          <a:p>
            <a:pPr>
              <a:lnSpc>
                <a:spcPct val="115000"/>
              </a:lnSpc>
            </a:pPr>
            <a:r>
              <a:rPr lang="en-GB" sz="3200" dirty="0">
                <a:solidFill>
                  <a:schemeClr val="bg1"/>
                </a:solidFill>
                <a:effectLst/>
                <a:latin typeface="Calibri" panose="020F0502020204030204" pitchFamily="34" charset="0"/>
                <a:ea typeface="Times New Roman" panose="02020603050405020304" pitchFamily="18" charset="0"/>
              </a:rPr>
              <a:t>the </a:t>
            </a:r>
            <a:r>
              <a:rPr lang="en-GB" sz="3200" cap="small" dirty="0">
                <a:solidFill>
                  <a:schemeClr val="bg1"/>
                </a:solidFill>
                <a:effectLst/>
                <a:latin typeface="Calibri" panose="020F0502020204030204" pitchFamily="34" charset="0"/>
                <a:ea typeface="Times New Roman" panose="02020603050405020304" pitchFamily="18" charset="0"/>
              </a:rPr>
              <a:t>Lord</a:t>
            </a:r>
            <a:r>
              <a:rPr lang="en-GB" sz="3200" dirty="0">
                <a:solidFill>
                  <a:schemeClr val="bg1"/>
                </a:solidFill>
                <a:effectLst/>
                <a:latin typeface="Calibri" panose="020F0502020204030204" pitchFamily="34" charset="0"/>
                <a:ea typeface="Times New Roman" panose="02020603050405020304" pitchFamily="18" charset="0"/>
              </a:rPr>
              <a:t> has rescued will return.</a:t>
            </a:r>
            <a:br>
              <a:rPr lang="en-GB" sz="3200" dirty="0">
                <a:solidFill>
                  <a:schemeClr val="bg1"/>
                </a:solidFill>
                <a:effectLst/>
                <a:latin typeface="Calibri" panose="020F0502020204030204" pitchFamily="34" charset="0"/>
                <a:ea typeface="Times New Roman" panose="02020603050405020304" pitchFamily="18" charset="0"/>
              </a:rPr>
            </a:br>
            <a:r>
              <a:rPr lang="en-GB" sz="3200" dirty="0">
                <a:solidFill>
                  <a:schemeClr val="bg1"/>
                </a:solidFill>
                <a:effectLst/>
                <a:latin typeface="Calibri" panose="020F0502020204030204" pitchFamily="34" charset="0"/>
                <a:ea typeface="Times New Roman" panose="02020603050405020304" pitchFamily="18" charset="0"/>
              </a:rPr>
              <a:t>They will enter Zion with singing; everlasting joy will crown their heads. Gladness and joy will overtake them, and sorrow and sighing will flee away. </a:t>
            </a:r>
          </a:p>
          <a:p>
            <a:endParaRPr lang="en-US" dirty="0"/>
          </a:p>
        </p:txBody>
      </p:sp>
    </p:spTree>
    <p:extLst>
      <p:ext uri="{BB962C8B-B14F-4D97-AF65-F5344CB8AC3E}">
        <p14:creationId xmlns:p14="http://schemas.microsoft.com/office/powerpoint/2010/main" val="126688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white text&#10;&#10;Description automatically generated">
            <a:extLst>
              <a:ext uri="{FF2B5EF4-FFF2-40B4-BE49-F238E27FC236}">
                <a16:creationId xmlns:a16="http://schemas.microsoft.com/office/drawing/2014/main" id="{620EAC56-C21E-DB43-94AA-5CFB49F4E9E6}"/>
              </a:ext>
            </a:extLst>
          </p:cNvPr>
          <p:cNvPicPr>
            <a:picLocks noChangeAspect="1"/>
          </p:cNvPicPr>
          <p:nvPr/>
        </p:nvPicPr>
        <p:blipFill rotWithShape="1">
          <a:blip r:embed="rId2"/>
          <a:srcRect t="34399" b="21327"/>
          <a:stretch/>
        </p:blipFill>
        <p:spPr>
          <a:xfrm>
            <a:off x="8947225" y="1857375"/>
            <a:ext cx="3101900" cy="2443163"/>
          </a:xfrm>
          <a:prstGeom prst="rect">
            <a:avLst/>
          </a:prstGeom>
        </p:spPr>
      </p:pic>
    </p:spTree>
    <p:extLst>
      <p:ext uri="{BB962C8B-B14F-4D97-AF65-F5344CB8AC3E}">
        <p14:creationId xmlns:p14="http://schemas.microsoft.com/office/powerpoint/2010/main" val="601058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white text&#10;&#10;Description automatically generated">
            <a:extLst>
              <a:ext uri="{FF2B5EF4-FFF2-40B4-BE49-F238E27FC236}">
                <a16:creationId xmlns:a16="http://schemas.microsoft.com/office/drawing/2014/main" id="{620EAC56-C21E-DB43-94AA-5CFB49F4E9E6}"/>
              </a:ext>
            </a:extLst>
          </p:cNvPr>
          <p:cNvPicPr>
            <a:picLocks noChangeAspect="1"/>
          </p:cNvPicPr>
          <p:nvPr/>
        </p:nvPicPr>
        <p:blipFill rotWithShape="1">
          <a:blip r:embed="rId2"/>
          <a:srcRect t="34399" b="21327"/>
          <a:stretch/>
        </p:blipFill>
        <p:spPr>
          <a:xfrm>
            <a:off x="8947225" y="1857375"/>
            <a:ext cx="3101900" cy="2443163"/>
          </a:xfrm>
          <a:prstGeom prst="rect">
            <a:avLst/>
          </a:prstGeom>
        </p:spPr>
      </p:pic>
      <p:sp>
        <p:nvSpPr>
          <p:cNvPr id="2" name="TextBox 1">
            <a:extLst>
              <a:ext uri="{FF2B5EF4-FFF2-40B4-BE49-F238E27FC236}">
                <a16:creationId xmlns:a16="http://schemas.microsoft.com/office/drawing/2014/main" id="{95935C7F-588A-86F8-B535-42BBE6D70B74}"/>
              </a:ext>
            </a:extLst>
          </p:cNvPr>
          <p:cNvSpPr txBox="1"/>
          <p:nvPr/>
        </p:nvSpPr>
        <p:spPr>
          <a:xfrm>
            <a:off x="142875" y="-57152"/>
            <a:ext cx="8929688" cy="6803914"/>
          </a:xfrm>
          <a:prstGeom prst="rect">
            <a:avLst/>
          </a:prstGeom>
          <a:noFill/>
        </p:spPr>
        <p:txBody>
          <a:bodyPr wrap="square" rtlCol="0">
            <a:spAutoFit/>
          </a:bodyPr>
          <a:lstStyle/>
          <a:p>
            <a:pPr>
              <a:lnSpc>
                <a:spcPct val="115000"/>
              </a:lnSpc>
              <a:spcAft>
                <a:spcPts val="800"/>
              </a:spcAft>
            </a:pPr>
            <a:r>
              <a:rPr lang="en-GB"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Isaiah 55:1-3 </a:t>
            </a:r>
          </a:p>
          <a:p>
            <a:pPr>
              <a:lnSpc>
                <a:spcPct val="115000"/>
              </a:lnSpc>
              <a:spcAft>
                <a:spcPts val="800"/>
              </a:spcAft>
            </a:pPr>
            <a:r>
              <a:rPr lang="en-GB"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“Come, all you who are thirsty, come to the waters; and you who have no money, come, buy and eat! Come, buy wine and milk without money and without cost. </a:t>
            </a:r>
            <a:r>
              <a:rPr lang="en-GB"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a:t>
            </a:r>
            <a:r>
              <a:rPr lang="en-GB"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Why spend money on what is not bread, and your labour on what does not satisfy?</a:t>
            </a:r>
            <a:br>
              <a:rPr lang="en-GB"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GB"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Listen, listen to me, and eat what is good, and you will delight in the richest of fare.</a:t>
            </a:r>
            <a:br>
              <a:rPr lang="en-GB"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GB"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Give ear and come to me; listen, that you may live. I will make an everlasting covenant with you, my faithful love promised to David. </a:t>
            </a:r>
          </a:p>
          <a:p>
            <a:endParaRPr lang="en-US" dirty="0"/>
          </a:p>
        </p:txBody>
      </p:sp>
    </p:spTree>
    <p:extLst>
      <p:ext uri="{BB962C8B-B14F-4D97-AF65-F5344CB8AC3E}">
        <p14:creationId xmlns:p14="http://schemas.microsoft.com/office/powerpoint/2010/main" val="2842813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white text&#10;&#10;Description automatically generated">
            <a:extLst>
              <a:ext uri="{FF2B5EF4-FFF2-40B4-BE49-F238E27FC236}">
                <a16:creationId xmlns:a16="http://schemas.microsoft.com/office/drawing/2014/main" id="{620EAC56-C21E-DB43-94AA-5CFB49F4E9E6}"/>
              </a:ext>
            </a:extLst>
          </p:cNvPr>
          <p:cNvPicPr>
            <a:picLocks noChangeAspect="1"/>
          </p:cNvPicPr>
          <p:nvPr/>
        </p:nvPicPr>
        <p:blipFill rotWithShape="1">
          <a:blip r:embed="rId2"/>
          <a:srcRect t="34399" b="21327"/>
          <a:stretch/>
        </p:blipFill>
        <p:spPr>
          <a:xfrm>
            <a:off x="8947225" y="1857375"/>
            <a:ext cx="3101900" cy="2443163"/>
          </a:xfrm>
          <a:prstGeom prst="rect">
            <a:avLst/>
          </a:prstGeom>
        </p:spPr>
      </p:pic>
      <p:sp>
        <p:nvSpPr>
          <p:cNvPr id="2" name="TextBox 1">
            <a:extLst>
              <a:ext uri="{FF2B5EF4-FFF2-40B4-BE49-F238E27FC236}">
                <a16:creationId xmlns:a16="http://schemas.microsoft.com/office/drawing/2014/main" id="{95935C7F-588A-86F8-B535-42BBE6D70B74}"/>
              </a:ext>
            </a:extLst>
          </p:cNvPr>
          <p:cNvSpPr txBox="1"/>
          <p:nvPr/>
        </p:nvSpPr>
        <p:spPr>
          <a:xfrm>
            <a:off x="142875" y="449742"/>
            <a:ext cx="8929688" cy="5258427"/>
          </a:xfrm>
          <a:prstGeom prst="rect">
            <a:avLst/>
          </a:prstGeom>
          <a:noFill/>
        </p:spPr>
        <p:txBody>
          <a:bodyPr wrap="square" rtlCol="0">
            <a:spAutoFit/>
          </a:bodyPr>
          <a:lstStyle/>
          <a:p>
            <a:pPr>
              <a:lnSpc>
                <a:spcPct val="115000"/>
              </a:lnSpc>
              <a:spcAft>
                <a:spcPts val="800"/>
              </a:spcAft>
            </a:pPr>
            <a:r>
              <a:rPr lang="en-GB" sz="3200" b="1" dirty="0">
                <a:solidFill>
                  <a:schemeClr val="bg1"/>
                </a:solidFill>
                <a:effectLst/>
                <a:latin typeface="Calibri" panose="020F0502020204030204" pitchFamily="34" charset="0"/>
                <a:ea typeface="Calibri" panose="020F0502020204030204" pitchFamily="34" charset="0"/>
              </a:rPr>
              <a:t>John 7:37-39 </a:t>
            </a:r>
          </a:p>
          <a:p>
            <a:pPr>
              <a:lnSpc>
                <a:spcPct val="115000"/>
              </a:lnSpc>
              <a:spcAft>
                <a:spcPts val="800"/>
              </a:spcAft>
            </a:pPr>
            <a:r>
              <a:rPr lang="en-GB" sz="3200" dirty="0">
                <a:solidFill>
                  <a:schemeClr val="bg1"/>
                </a:solidFill>
                <a:effectLst/>
                <a:latin typeface="Calibri" panose="020F0502020204030204" pitchFamily="34" charset="0"/>
                <a:ea typeface="Calibri" panose="020F0502020204030204" pitchFamily="34" charset="0"/>
              </a:rPr>
              <a:t>On the last and greatest day of the festival, Jesus stood and said in a loud voice, “Let anyone who is thirsty come to me and drink. </a:t>
            </a:r>
            <a:r>
              <a:rPr lang="en-GB" sz="3200" dirty="0">
                <a:solidFill>
                  <a:schemeClr val="bg1"/>
                </a:solidFill>
                <a:effectLst/>
                <a:latin typeface="Calibri" panose="020F0502020204030204" pitchFamily="34" charset="0"/>
              </a:rPr>
              <a:t>Whoever believes in me, as Scripture has said, rivers of living water will flow from within them.” By this he meant the Spirit, whom those who believed in him were later to receive. Up to that time the Spirit had not been given, since Jesus had not yet been glorified.</a:t>
            </a:r>
            <a:r>
              <a:rPr lang="en-GB" sz="3200" dirty="0">
                <a:solidFill>
                  <a:schemeClr val="bg1"/>
                </a:solidFill>
                <a:effectLst/>
                <a:latin typeface="Calibri" panose="020F0502020204030204" pitchFamily="34" charset="0"/>
                <a:ea typeface="Calibri" panose="020F0502020204030204" pitchFamily="34" charset="0"/>
              </a:rPr>
              <a:t> </a:t>
            </a:r>
            <a:endParaRPr lang="en-US" sz="32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435824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4307</TotalTime>
  <Words>517</Words>
  <Application>Microsoft Macintosh PowerPoint</Application>
  <PresentationFormat>Widescreen</PresentationFormat>
  <Paragraphs>12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North</dc:creator>
  <cp:lastModifiedBy>Dan North</cp:lastModifiedBy>
  <cp:revision>9</cp:revision>
  <dcterms:created xsi:type="dcterms:W3CDTF">2023-09-04T09:55:58Z</dcterms:created>
  <dcterms:modified xsi:type="dcterms:W3CDTF">2023-11-26T08:57:41Z</dcterms:modified>
</cp:coreProperties>
</file>