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3" r:id="rId9"/>
    <p:sldId id="264" r:id="rId10"/>
    <p:sldId id="269" r:id="rId11"/>
    <p:sldId id="268" r:id="rId12"/>
    <p:sldId id="274" r:id="rId13"/>
    <p:sldId id="278" r:id="rId14"/>
    <p:sldId id="275" r:id="rId15"/>
    <p:sldId id="276" r:id="rId16"/>
    <p:sldId id="279" r:id="rId17"/>
    <p:sldId id="277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2"/>
  </p:normalViewPr>
  <p:slideViewPr>
    <p:cSldViewPr snapToGrid="0">
      <p:cViewPr varScale="1">
        <p:scale>
          <a:sx n="95" d="100"/>
          <a:sy n="95" d="100"/>
        </p:scale>
        <p:origin x="2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9C836-2DAA-354D-A0AA-ED12B8CDEE02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1612E-7C25-5140-8672-9641A34F4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612E-7C25-5140-8672-9641A34F4D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3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612E-7C25-5140-8672-9641A34F4D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612E-7C25-5140-8672-9641A34F4D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5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612E-7C25-5140-8672-9641A34F4D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8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612E-7C25-5140-8672-9641A34F4D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24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612E-7C25-5140-8672-9641A34F4D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7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612E-7C25-5140-8672-9641A34F4D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22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1612E-7C25-5140-8672-9641A34F4D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4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1C89-A239-FD62-1E86-669303EC8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12BB3-9E2B-18FA-03F8-11378CAB0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2625F-4292-D65B-D7BC-D4B6F4FDE0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E2E03-68AC-3646-8F03-A917C3D8DE2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ED3DD-DF58-4FF5-3045-939AA53C5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8C6EF-ADA3-0C3F-4A6A-7379448C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5F5D7-5701-3041-8040-F57A5ADF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5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FEA33-2FA7-A8A7-9E8A-300BB96C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F6605E-7FAA-E8B8-CAD4-2CF954587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841FC-3436-D460-775B-480C6318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E2E03-68AC-3646-8F03-A917C3D8DE2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07382-F65E-50D1-1875-0C7444FA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EE9C3-5D7D-66A3-ABC6-131A8B95C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5F5D7-5701-3041-8040-F57A5ADF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4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6B188-78E5-ED36-E0DB-DE3C3FCD7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33404-54E5-35CB-9D04-7854C425B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CFA59-134D-AD23-9152-B8D44AC1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E2E03-68AC-3646-8F03-A917C3D8DE2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6C3F2-010C-4C5D-B5CF-A8CC3F04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FAAEB-C3AE-9867-FBB2-D45B1F93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5F5D7-5701-3041-8040-F57A5ADF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7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53CF-CFDD-FA0C-E615-E9431ABE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21448-D35A-4E79-27F0-959917D33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279E-FB27-C10E-DD02-B5F056C9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E2E03-68AC-3646-8F03-A917C3D8DE2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8AC0C-E1B3-E7E7-2043-B393C0A1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FEA73-C715-AFE2-5E79-B76BBA5E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5F5D7-5701-3041-8040-F57A5ADF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0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B8FC-FF83-E362-BEC1-D9778214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808C5-03FE-8D74-04F1-79F6DC59D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05644-69A1-FF53-57D2-18561292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E2E03-68AC-3646-8F03-A917C3D8DE2C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9B964-CFD6-AE24-F25D-0E9FA3AE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6D5F5-5504-C2D9-DFC1-37514FEE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5F5D7-5701-3041-8040-F57A5ADF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3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01C9-313C-EE70-F3A2-45C600CE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B6B6C-0983-7851-D071-5BC042440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3A6A9-5E11-50A4-1ED1-0A47711CB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BA9A9-6645-DF82-069B-B7262DE31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E2E03-68AC-3646-8F03-A917C3D8DE2C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A6F6B-A718-ED12-43D7-E11C612A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CE8B0-227C-DCBB-3A96-D888E155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5F5D7-5701-3041-8040-F57A5ADF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D968-BEC7-24AF-E21C-D4946A6C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5E561-27A3-29BB-1166-59E30DD7D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43B22-FFA4-C33B-F5E3-2EA103F4B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D6F97-BA64-D394-7D81-6E3BCFF2E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BEE81-0E13-C1B8-BB8B-3F23C3B43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EF6B9-85DD-535F-D080-9FC4F345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E2E03-68AC-3646-8F03-A917C3D8DE2C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9C741A-8602-4EE2-9FC4-17266819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157407-1D4E-035E-7E43-4BC5CC1A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5F5D7-5701-3041-8040-F57A5ADF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4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56CE-AF9F-5630-C62B-1FFBCF2E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0937E-1BAA-0CCA-929F-3FE8AD21E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E2E03-68AC-3646-8F03-A917C3D8DE2C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CF3AC-90A6-A274-D5D4-B20960FEC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E0BEA-7BEE-3951-1A7E-13622581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5F5D7-5701-3041-8040-F57A5ADF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4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036454-E1E7-8D7A-07F0-0AC32BA4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E2E03-68AC-3646-8F03-A917C3D8DE2C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4D7F8-1073-D09A-7F8D-251CD2D5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1762C-B23D-DDD8-98FA-549D401E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5F5D7-5701-3041-8040-F57A5ADF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841F-6DD9-A4DE-F41F-E6CD771D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7C6-948A-B5D0-682B-B85D1C41C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08869-40B7-10D6-C668-E827FFD37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F58D5-8CD5-AE19-1D55-6D3C6D1FCF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E2E03-68AC-3646-8F03-A917C3D8DE2C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CF61B-BE02-E5EB-D3F7-EA46B7AC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161BA-3C2C-0494-7990-A337A7EF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5F5D7-5701-3041-8040-F57A5ADF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0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A370A-9FB8-2B0E-D92F-A98B893F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C74199-1071-B239-BB5C-D576A0DC0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E48E1-9BAD-63CF-E240-D9F41455E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1DB5D-BD67-397B-D35D-79B201FB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E2E03-68AC-3646-8F03-A917C3D8DE2C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39502-6BD2-9917-1FA3-D0F0A21C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6FD8B-7217-C79B-5EF0-7F110AEF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5F5D7-5701-3041-8040-F57A5ADF7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yellow border&#10;&#10;Description automatically generated">
            <a:extLst>
              <a:ext uri="{FF2B5EF4-FFF2-40B4-BE49-F238E27FC236}">
                <a16:creationId xmlns:a16="http://schemas.microsoft.com/office/drawing/2014/main" id="{88D8EA63-8338-6495-FD64-2CD0C849361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779D59-E631-79E3-91F9-F06D76CD78BC}"/>
              </a:ext>
            </a:extLst>
          </p:cNvPr>
          <p:cNvSpPr txBox="1"/>
          <p:nvPr/>
        </p:nvSpPr>
        <p:spPr>
          <a:xfrm>
            <a:off x="0" y="316739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VISION SUNDAY</a:t>
            </a:r>
          </a:p>
        </p:txBody>
      </p:sp>
    </p:spTree>
    <p:extLst>
      <p:ext uri="{BB962C8B-B14F-4D97-AF65-F5344CB8AC3E}">
        <p14:creationId xmlns:p14="http://schemas.microsoft.com/office/powerpoint/2010/main" val="138863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16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779D59-E631-79E3-91F9-F06D76CD78BC}"/>
              </a:ext>
            </a:extLst>
          </p:cNvPr>
          <p:cNvSpPr txBox="1"/>
          <p:nvPr/>
        </p:nvSpPr>
        <p:spPr>
          <a:xfrm>
            <a:off x="360830" y="2152374"/>
            <a:ext cx="114703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Welcoming everyone &amp; sharing Jesus in our local communities.</a:t>
            </a:r>
            <a:endParaRPr lang="en-GB" sz="32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Equipping &amp; investing in our children, youth, &amp; young adults.</a:t>
            </a:r>
            <a:endParaRPr lang="en-GB" sz="32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Committed to supporting physical, emotional, mental and spiritual well-being.</a:t>
            </a:r>
            <a:endParaRPr lang="en-GB" sz="32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Establish </a:t>
            </a:r>
            <a:r>
              <a:rPr lang="en-GB" sz="32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Ebe</a:t>
            </a: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Church building as a Community Hub in Horfield. </a:t>
            </a:r>
            <a:endParaRPr lang="en-GB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328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779D59-E631-79E3-91F9-F06D76CD78BC}"/>
              </a:ext>
            </a:extLst>
          </p:cNvPr>
          <p:cNvSpPr txBox="1"/>
          <p:nvPr/>
        </p:nvSpPr>
        <p:spPr>
          <a:xfrm>
            <a:off x="360830" y="363915"/>
            <a:ext cx="11470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Welcoming everyone &amp; sharing Jesus in our local communities.</a:t>
            </a:r>
            <a:endParaRPr lang="en-GB" sz="32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694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779D59-E631-79E3-91F9-F06D76CD78BC}"/>
              </a:ext>
            </a:extLst>
          </p:cNvPr>
          <p:cNvSpPr txBox="1"/>
          <p:nvPr/>
        </p:nvSpPr>
        <p:spPr>
          <a:xfrm>
            <a:off x="360830" y="363915"/>
            <a:ext cx="11470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Welcoming everyone &amp; sharing Jesus in our local communities.</a:t>
            </a:r>
            <a:endParaRPr lang="en-GB" sz="32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  <p:pic>
        <p:nvPicPr>
          <p:cNvPr id="2" name="Picture 1" descr="A painting of a person carrying a child&#10;&#10;Description automatically generated">
            <a:extLst>
              <a:ext uri="{FF2B5EF4-FFF2-40B4-BE49-F238E27FC236}">
                <a16:creationId xmlns:a16="http://schemas.microsoft.com/office/drawing/2014/main" id="{4241781B-FD38-15A1-2AB0-E6AD06B98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36" y="1069714"/>
            <a:ext cx="4925757" cy="4933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0AF02C-A133-2320-DDAE-36E742C86319}"/>
              </a:ext>
            </a:extLst>
          </p:cNvPr>
          <p:cNvSpPr txBox="1"/>
          <p:nvPr/>
        </p:nvSpPr>
        <p:spPr>
          <a:xfrm>
            <a:off x="3787936" y="5935689"/>
            <a:ext cx="4925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Picture of Prodigal son from Luke 15 </a:t>
            </a:r>
          </a:p>
          <a:p>
            <a:pPr algn="ctr"/>
            <a:r>
              <a:rPr lang="en-GB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painte</a:t>
            </a:r>
            <a:r>
              <a:rPr lang="en-GB" sz="24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 by Charlie </a:t>
            </a:r>
            <a:r>
              <a:rPr lang="en-GB" sz="240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Mackesy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9489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779D59-E631-79E3-91F9-F06D76CD78BC}"/>
              </a:ext>
            </a:extLst>
          </p:cNvPr>
          <p:cNvSpPr txBox="1"/>
          <p:nvPr/>
        </p:nvSpPr>
        <p:spPr>
          <a:xfrm>
            <a:off x="360830" y="363915"/>
            <a:ext cx="11470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Welcoming everyone &amp; sharing Jesus in our local communities.</a:t>
            </a:r>
            <a:endParaRPr lang="en-GB" sz="32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Equipping &amp; investing in our children, youth, &amp; young adults.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7877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779D59-E631-79E3-91F9-F06D76CD78BC}"/>
              </a:ext>
            </a:extLst>
          </p:cNvPr>
          <p:cNvSpPr txBox="1"/>
          <p:nvPr/>
        </p:nvSpPr>
        <p:spPr>
          <a:xfrm>
            <a:off x="360830" y="363915"/>
            <a:ext cx="11470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Welcoming everyone &amp; sharing Jesus in our local communities.</a:t>
            </a:r>
            <a:endParaRPr lang="en-GB" sz="32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Equipping &amp; investing in our children, youth, &amp; young adults.</a:t>
            </a:r>
            <a:endParaRPr lang="en-GB" sz="32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Committed to supporting physical, emotional, mental and spiritual well-being.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0287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779D59-E631-79E3-91F9-F06D76CD78BC}"/>
              </a:ext>
            </a:extLst>
          </p:cNvPr>
          <p:cNvSpPr txBox="1"/>
          <p:nvPr/>
        </p:nvSpPr>
        <p:spPr>
          <a:xfrm>
            <a:off x="360830" y="363915"/>
            <a:ext cx="11470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Welcoming everyone &amp; sharing Jesus in our local communities.</a:t>
            </a:r>
            <a:endParaRPr lang="en-GB" sz="32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Equipping &amp; investing in our children, youth, &amp; young adults.</a:t>
            </a:r>
            <a:endParaRPr lang="en-GB" sz="32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Committed to supporting physical, emotional, mental and spiritual well-being.</a:t>
            </a:r>
            <a:endParaRPr lang="en-US" sz="3200" dirty="0"/>
          </a:p>
        </p:txBody>
      </p:sp>
      <p:pic>
        <p:nvPicPr>
          <p:cNvPr id="6" name="Picture 5" descr="A person and person standing in front of a water body&#10;&#10;Description automatically generated">
            <a:extLst>
              <a:ext uri="{FF2B5EF4-FFF2-40B4-BE49-F238E27FC236}">
                <a16:creationId xmlns:a16="http://schemas.microsoft.com/office/drawing/2014/main" id="{C693E38A-7E03-6AC8-23F9-0234FA7ED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578" y="2426018"/>
            <a:ext cx="6682844" cy="376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0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779D59-E631-79E3-91F9-F06D76CD78BC}"/>
              </a:ext>
            </a:extLst>
          </p:cNvPr>
          <p:cNvSpPr txBox="1"/>
          <p:nvPr/>
        </p:nvSpPr>
        <p:spPr>
          <a:xfrm>
            <a:off x="360830" y="363915"/>
            <a:ext cx="114703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Welcoming everyone &amp; sharing Jesus in our local communities.</a:t>
            </a:r>
            <a:endParaRPr lang="en-GB" sz="32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Equipping &amp; investing in our children, youth, &amp; young adults.</a:t>
            </a:r>
            <a:endParaRPr lang="en-GB" sz="32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Committed to supporting physical, emotional, mental and spiritual well-being.</a:t>
            </a:r>
            <a:endParaRPr lang="en-GB" sz="32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Establish </a:t>
            </a:r>
            <a:r>
              <a:rPr lang="en-GB" sz="32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Ebe</a:t>
            </a:r>
            <a:r>
              <a:rPr lang="en-GB" sz="3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Church building as a Community Hub in Horfield. </a:t>
            </a:r>
            <a:endParaRPr lang="en-GB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5674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orange background with white text&#10;&#10;Description automatically generated">
            <a:extLst>
              <a:ext uri="{FF2B5EF4-FFF2-40B4-BE49-F238E27FC236}">
                <a16:creationId xmlns:a16="http://schemas.microsoft.com/office/drawing/2014/main" id="{9E849EFE-EB92-0905-B7D2-92AD681323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0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779D59-E631-79E3-91F9-F06D76CD78BC}"/>
              </a:ext>
            </a:extLst>
          </p:cNvPr>
          <p:cNvSpPr txBox="1"/>
          <p:nvPr/>
        </p:nvSpPr>
        <p:spPr>
          <a:xfrm>
            <a:off x="562536" y="4236668"/>
            <a:ext cx="114703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Welcoming everyone &amp; sharing Jesus in our local communities.</a:t>
            </a:r>
            <a:endParaRPr lang="en-GB" sz="3200" kern="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Equipping &amp; investing in our children, youth, &amp; young adults.</a:t>
            </a:r>
            <a:endParaRPr lang="en-GB" sz="3200" kern="1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Committed to supporting physical, emotional, mental and spiritual well-being.</a:t>
            </a:r>
            <a:endParaRPr lang="en-GB" sz="3200" kern="1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base">
              <a:buFont typeface="+mj-lt"/>
              <a:buAutoNum type="arabicPeriod"/>
              <a:tabLst>
                <a:tab pos="450215" algn="l"/>
              </a:tabLst>
            </a:pPr>
            <a:r>
              <a:rPr lang="en-GB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Establish </a:t>
            </a:r>
            <a:r>
              <a:rPr lang="en-GB" sz="3200" kern="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Ebe</a:t>
            </a:r>
            <a:r>
              <a:rPr lang="en-GB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Church building as a Community Hub in Horfield. </a:t>
            </a:r>
            <a:endParaRPr lang="en-GB" sz="32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32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D8D91-335E-5027-71DE-B261846309E0}"/>
              </a:ext>
            </a:extLst>
          </p:cNvPr>
          <p:cNvSpPr txBox="1"/>
          <p:nvPr/>
        </p:nvSpPr>
        <p:spPr>
          <a:xfrm>
            <a:off x="672353" y="430306"/>
            <a:ext cx="35634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“like a well-watered garden, like a spring whose waters never fail…”</a:t>
            </a:r>
          </a:p>
          <a:p>
            <a:r>
              <a:rPr lang="en-GB" b="1" dirty="0">
                <a:solidFill>
                  <a:schemeClr val="bg1"/>
                </a:solidFill>
              </a:rPr>
              <a:t>(Isaiah 58:11)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EE743-42BE-BE90-23A5-0D8EBDE42C36}"/>
              </a:ext>
            </a:extLst>
          </p:cNvPr>
          <p:cNvSpPr txBox="1"/>
          <p:nvPr/>
        </p:nvSpPr>
        <p:spPr>
          <a:xfrm>
            <a:off x="8133228" y="430306"/>
            <a:ext cx="35634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our relationship with God, </a:t>
            </a:r>
          </a:p>
          <a:p>
            <a:pPr algn="r"/>
            <a:r>
              <a:rPr lang="en-GB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with each other </a:t>
            </a:r>
          </a:p>
          <a:p>
            <a:pPr algn="r"/>
            <a:r>
              <a:rPr lang="en-GB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and with our communities</a:t>
            </a:r>
            <a:r>
              <a:rPr lang="en-GB" sz="36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2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ale jumping out of the water&#10;&#10;Description automatically generated">
            <a:extLst>
              <a:ext uri="{FF2B5EF4-FFF2-40B4-BE49-F238E27FC236}">
                <a16:creationId xmlns:a16="http://schemas.microsoft.com/office/drawing/2014/main" id="{64871EF1-16A1-8ACC-EC32-435039233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8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779D59-E631-79E3-91F9-F06D76CD78BC}"/>
              </a:ext>
            </a:extLst>
          </p:cNvPr>
          <p:cNvSpPr txBox="1"/>
          <p:nvPr/>
        </p:nvSpPr>
        <p:spPr>
          <a:xfrm>
            <a:off x="0" y="2252990"/>
            <a:ext cx="1219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02124"/>
                </a:solidFill>
                <a:effectLst/>
                <a:ea typeface="Calibri" panose="020F0502020204030204" pitchFamily="34" charset="0"/>
              </a:rPr>
              <a:t>“Vision without action is merely a dream. </a:t>
            </a:r>
          </a:p>
          <a:p>
            <a:pPr algn="ctr"/>
            <a:r>
              <a:rPr lang="en-GB" sz="4400" dirty="0">
                <a:solidFill>
                  <a:srgbClr val="202124"/>
                </a:solidFill>
                <a:effectLst/>
                <a:ea typeface="Calibri" panose="020F0502020204030204" pitchFamily="34" charset="0"/>
              </a:rPr>
              <a:t>Action without vision just passes the time. </a:t>
            </a:r>
          </a:p>
          <a:p>
            <a:pPr algn="ctr"/>
            <a:r>
              <a:rPr lang="en-GB" sz="4400" dirty="0">
                <a:solidFill>
                  <a:srgbClr val="202124"/>
                </a:solidFill>
                <a:effectLst/>
                <a:ea typeface="Calibri" panose="020F0502020204030204" pitchFamily="34" charset="0"/>
              </a:rPr>
              <a:t>Vision with action can change the world.</a:t>
            </a:r>
            <a:r>
              <a:rPr lang="en-GB" sz="4400" dirty="0">
                <a:effectLst/>
              </a:rPr>
              <a:t>”</a:t>
            </a:r>
          </a:p>
          <a:p>
            <a:pPr algn="ctr"/>
            <a:r>
              <a:rPr lang="en-GB" sz="3200" dirty="0"/>
              <a:t>(</a:t>
            </a:r>
            <a:r>
              <a:rPr lang="en-GB" sz="3200" dirty="0">
                <a:solidFill>
                  <a:srgbClr val="202124"/>
                </a:solidFill>
                <a:effectLst/>
                <a:ea typeface="Calibri" panose="020F0502020204030204" pitchFamily="34" charset="0"/>
              </a:rPr>
              <a:t>Joel Barker, author</a:t>
            </a:r>
            <a:r>
              <a:rPr lang="en-GB" sz="3200" dirty="0"/>
              <a:t>)</a:t>
            </a:r>
            <a:endParaRPr lang="en-US" sz="3200" dirty="0"/>
          </a:p>
          <a:p>
            <a:pPr algn="ctr"/>
            <a:r>
              <a:rPr lang="en-GB" sz="4400" dirty="0">
                <a:effectLst/>
              </a:rPr>
              <a:t>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5338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779D59-E631-79E3-91F9-F06D76CD78BC}"/>
              </a:ext>
            </a:extLst>
          </p:cNvPr>
          <p:cNvSpPr txBox="1"/>
          <p:nvPr/>
        </p:nvSpPr>
        <p:spPr>
          <a:xfrm>
            <a:off x="0" y="2252990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0000"/>
                </a:solidFill>
                <a:ea typeface="Calibri" panose="020F0502020204030204" pitchFamily="34" charset="0"/>
              </a:rPr>
              <a:t>“If p</a:t>
            </a:r>
            <a:r>
              <a:rPr lang="en-GB" sz="4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eople can’t see what God is doing, they stumble all over themselves;</a:t>
            </a:r>
            <a:r>
              <a:rPr lang="en-GB" sz="4400" dirty="0">
                <a:effectLst/>
              </a:rPr>
              <a:t> But when they attend to what he reveals, they are most blessed.”</a:t>
            </a:r>
          </a:p>
          <a:p>
            <a:pPr algn="ctr"/>
            <a:r>
              <a:rPr lang="en-GB" sz="3200" dirty="0"/>
              <a:t>(Proverbs 29:18, The Message translation of the Bible)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475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the grass next to a large plant&#10;&#10;Description automatically generated">
            <a:extLst>
              <a:ext uri="{FF2B5EF4-FFF2-40B4-BE49-F238E27FC236}">
                <a16:creationId xmlns:a16="http://schemas.microsoft.com/office/drawing/2014/main" id="{B8540C2A-3A1E-FFD0-381E-4ECBD8880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313"/>
          <a:stretch/>
        </p:blipFill>
        <p:spPr>
          <a:xfrm>
            <a:off x="3747850" y="161366"/>
            <a:ext cx="5342362" cy="61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2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background with white text&#10;&#10;Description automatically generated">
            <a:extLst>
              <a:ext uri="{FF2B5EF4-FFF2-40B4-BE49-F238E27FC236}">
                <a16:creationId xmlns:a16="http://schemas.microsoft.com/office/drawing/2014/main" id="{B63D41EE-BA63-A302-310D-3F941ECBF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03" r="1120" b="1030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4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779D59-E631-79E3-91F9-F06D76CD78BC}"/>
              </a:ext>
            </a:extLst>
          </p:cNvPr>
          <p:cNvSpPr txBox="1"/>
          <p:nvPr/>
        </p:nvSpPr>
        <p:spPr>
          <a:xfrm>
            <a:off x="0" y="363915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kern="0" dirty="0">
                <a:effectLst/>
                <a:ea typeface="Times New Roman" panose="02020603050405020304" pitchFamily="18" charset="0"/>
              </a:rPr>
              <a:t>“Then Samuel took a stone and set it up between Mizpah and Shen. </a:t>
            </a:r>
          </a:p>
          <a:p>
            <a:pPr algn="ctr"/>
            <a:r>
              <a:rPr lang="en-GB" sz="3200" kern="0" dirty="0">
                <a:effectLst/>
                <a:ea typeface="Times New Roman" panose="02020603050405020304" pitchFamily="18" charset="0"/>
              </a:rPr>
              <a:t>He named it </a:t>
            </a:r>
            <a:r>
              <a:rPr lang="en-GB" sz="3200" b="1" i="1" kern="0" dirty="0">
                <a:effectLst/>
                <a:ea typeface="Times New Roman" panose="02020603050405020304" pitchFamily="18" charset="0"/>
              </a:rPr>
              <a:t>Ebenezer</a:t>
            </a:r>
            <a:r>
              <a:rPr lang="en-GB" sz="3200" kern="0" dirty="0">
                <a:effectLst/>
                <a:ea typeface="Times New Roman" panose="02020603050405020304" pitchFamily="18" charset="0"/>
              </a:rPr>
              <a:t>, saying, ‘Thus far the Lord has helped us.’” </a:t>
            </a:r>
          </a:p>
          <a:p>
            <a:pPr algn="ctr"/>
            <a:r>
              <a:rPr lang="en-GB" sz="2800" dirty="0"/>
              <a:t>(</a:t>
            </a:r>
            <a:r>
              <a:rPr lang="en-GB" sz="2800" kern="0" dirty="0">
                <a:effectLst/>
                <a:ea typeface="Times New Roman" panose="02020603050405020304" pitchFamily="18" charset="0"/>
              </a:rPr>
              <a:t>1 Samuel 7:12</a:t>
            </a:r>
            <a:r>
              <a:rPr lang="en-GB" sz="2800" dirty="0"/>
              <a:t>)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02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779D59-E631-79E3-91F9-F06D76CD78BC}"/>
              </a:ext>
            </a:extLst>
          </p:cNvPr>
          <p:cNvSpPr txBox="1"/>
          <p:nvPr/>
        </p:nvSpPr>
        <p:spPr>
          <a:xfrm>
            <a:off x="0" y="363915"/>
            <a:ext cx="1219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kern="0" dirty="0">
                <a:effectLst/>
                <a:ea typeface="Times New Roman" panose="02020603050405020304" pitchFamily="18" charset="0"/>
              </a:rPr>
              <a:t>“Then Samuel took a stone and set it up between Mizpah and Shen. </a:t>
            </a:r>
          </a:p>
          <a:p>
            <a:pPr algn="ctr"/>
            <a:r>
              <a:rPr lang="en-GB" sz="3200" kern="0" dirty="0">
                <a:effectLst/>
                <a:ea typeface="Times New Roman" panose="02020603050405020304" pitchFamily="18" charset="0"/>
              </a:rPr>
              <a:t>He named it </a:t>
            </a:r>
            <a:r>
              <a:rPr lang="en-GB" sz="3200" b="1" i="1" kern="0" dirty="0">
                <a:effectLst/>
                <a:ea typeface="Times New Roman" panose="02020603050405020304" pitchFamily="18" charset="0"/>
              </a:rPr>
              <a:t>Ebenezer</a:t>
            </a:r>
            <a:r>
              <a:rPr lang="en-GB" sz="3200" kern="0" dirty="0">
                <a:effectLst/>
                <a:ea typeface="Times New Roman" panose="02020603050405020304" pitchFamily="18" charset="0"/>
              </a:rPr>
              <a:t>, saying, ‘Thus far the Lord has helped us.’” </a:t>
            </a:r>
          </a:p>
          <a:p>
            <a:pPr algn="ctr"/>
            <a:r>
              <a:rPr lang="en-GB" sz="2800" dirty="0"/>
              <a:t>(</a:t>
            </a:r>
            <a:r>
              <a:rPr lang="en-GB" sz="2800" kern="0" dirty="0">
                <a:effectLst/>
                <a:ea typeface="Times New Roman" panose="02020603050405020304" pitchFamily="18" charset="0"/>
              </a:rPr>
              <a:t>1 Samuel 7:12</a:t>
            </a:r>
            <a:r>
              <a:rPr lang="en-GB" sz="2800" dirty="0"/>
              <a:t>)</a:t>
            </a: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“The </a:t>
            </a:r>
            <a:r>
              <a:rPr lang="en-GB" sz="3200" kern="1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Lord</a:t>
            </a:r>
            <a:r>
              <a:rPr lang="en-GB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will guide you always; he will satisfy your needs in a </a:t>
            </a:r>
          </a:p>
          <a:p>
            <a:pPr algn="ctr"/>
            <a:r>
              <a:rPr lang="en-GB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sun-scorched land and will strengthen your frame. </a:t>
            </a:r>
            <a:r>
              <a:rPr lang="en-GB" sz="32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will be like </a:t>
            </a:r>
          </a:p>
          <a:p>
            <a:pPr algn="ctr"/>
            <a:r>
              <a:rPr lang="en-GB" sz="32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well-watered garden, like a spring whose waters never fail.</a:t>
            </a:r>
            <a:br>
              <a:rPr lang="en-GB" sz="32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 people will rebuild the ancient ruins and will raise up the </a:t>
            </a:r>
          </a:p>
          <a:p>
            <a:pPr algn="ctr"/>
            <a:r>
              <a:rPr lang="en-GB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age-old foundations; you will be called Repairer of Broken Walls, Restorer of Streets with Dwellings.” </a:t>
            </a:r>
          </a:p>
          <a:p>
            <a:pPr algn="ctr"/>
            <a:r>
              <a:rPr lang="en-GB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(Isaiah 58:11-12</a:t>
            </a:r>
            <a:r>
              <a:rPr lang="en-GB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067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45E301-7586-30B5-483F-E17E45C9D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4" b="4581"/>
          <a:stretch/>
        </p:blipFill>
        <p:spPr>
          <a:xfrm>
            <a:off x="1171899" y="206493"/>
            <a:ext cx="9848202" cy="55396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779D59-E631-79E3-91F9-F06D76CD78BC}"/>
              </a:ext>
            </a:extLst>
          </p:cNvPr>
          <p:cNvSpPr txBox="1"/>
          <p:nvPr/>
        </p:nvSpPr>
        <p:spPr>
          <a:xfrm>
            <a:off x="0" y="466889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“</a:t>
            </a:r>
            <a:r>
              <a:rPr lang="en-GB" sz="3200" b="1" u="sng" dirty="0">
                <a:solidFill>
                  <a:schemeClr val="bg1"/>
                </a:solidFill>
              </a:rPr>
              <a:t>You will be</a:t>
            </a:r>
            <a:r>
              <a:rPr lang="en-GB" sz="3200" b="1" dirty="0">
                <a:solidFill>
                  <a:schemeClr val="bg1"/>
                </a:solidFill>
              </a:rPr>
              <a:t> like a well-watered garden, 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like a spring whose waters never fail.” (Isaiah 58: 11)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85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3841</TotalTime>
  <Words>545</Words>
  <Application>Microsoft Macintosh PowerPoint</Application>
  <PresentationFormat>Widescreen</PresentationFormat>
  <Paragraphs>62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North</dc:creator>
  <cp:lastModifiedBy>Dan North</cp:lastModifiedBy>
  <cp:revision>6</cp:revision>
  <cp:lastPrinted>2023-09-10T08:40:17Z</cp:lastPrinted>
  <dcterms:created xsi:type="dcterms:W3CDTF">2023-09-07T21:42:34Z</dcterms:created>
  <dcterms:modified xsi:type="dcterms:W3CDTF">2023-09-10T13:43:49Z</dcterms:modified>
</cp:coreProperties>
</file>