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3" roundtripDataSignature="AMtx7mhlHNPE//VPXKR2hkOSoXl+K/FbR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9"/>
  </p:normalViewPr>
  <p:slideViewPr>
    <p:cSldViewPr snapToGrid="0">
      <p:cViewPr varScale="1">
        <p:scale>
          <a:sx n="105" d="100"/>
          <a:sy n="105" d="100"/>
        </p:scale>
        <p:origin x="84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3" name="Google Shape;83;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946afd6a23_0_1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2946afd6a23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2946afd6a23_0_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2946afd6a23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946afd6a23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2946afd6a23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946afd6a23_0_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2946afd6a23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946afd6a23_0_2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2946afd6a23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946afd6a23_0_2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2946afd6a23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946afd6a23_0_3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2946afd6a23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sp>
        <p:nvSpPr>
          <p:cNvPr id="13" name="Google Shape;13;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5" name="Google Shape;15;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9"/>
        <p:cNvGrpSpPr/>
        <p:nvPr/>
      </p:nvGrpSpPr>
      <p:grpSpPr>
        <a:xfrm>
          <a:off x="0" y="0"/>
          <a:ext cx="0" cy="0"/>
          <a:chOff x="0" y="0"/>
          <a:chExt cx="0" cy="0"/>
        </a:xfrm>
      </p:grpSpPr>
      <p:sp>
        <p:nvSpPr>
          <p:cNvPr id="70" name="Google Shape;7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2" name="Google Shape;7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5"/>
        <p:cNvGrpSpPr/>
        <p:nvPr/>
      </p:nvGrpSpPr>
      <p:grpSpPr>
        <a:xfrm>
          <a:off x="0" y="0"/>
          <a:ext cx="0" cy="0"/>
          <a:chOff x="0" y="0"/>
          <a:chExt cx="0" cy="0"/>
        </a:xfrm>
      </p:grpSpPr>
      <p:sp>
        <p:nvSpPr>
          <p:cNvPr id="76" name="Google Shape;76;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7" name="Google Shape;77;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 name="Google Shape;7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7" name="Google Shape;2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7"/>
        <p:cNvGrpSpPr/>
        <p:nvPr/>
      </p:nvGrpSpPr>
      <p:grpSpPr>
        <a:xfrm>
          <a:off x="0" y="0"/>
          <a:ext cx="0" cy="0"/>
          <a:chOff x="0" y="0"/>
          <a:chExt cx="0" cy="0"/>
        </a:xfrm>
      </p:grpSpPr>
      <p:sp>
        <p:nvSpPr>
          <p:cNvPr id="38" name="Google Shape;38;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0" name="Google Shape;40;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2" name="Google Shape;42;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1"/>
        <p:cNvGrpSpPr/>
        <p:nvPr/>
      </p:nvGrpSpPr>
      <p:grpSpPr>
        <a:xfrm>
          <a:off x="0" y="0"/>
          <a:ext cx="0" cy="0"/>
          <a:chOff x="0" y="0"/>
          <a:chExt cx="0" cy="0"/>
        </a:xfrm>
      </p:grpSpPr>
      <p:sp>
        <p:nvSpPr>
          <p:cNvPr id="52" name="Google Shape;5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5"/>
        <p:cNvGrpSpPr/>
        <p:nvPr/>
      </p:nvGrpSpPr>
      <p:grpSpPr>
        <a:xfrm>
          <a:off x="0" y="0"/>
          <a:ext cx="0" cy="0"/>
          <a:chOff x="0" y="0"/>
          <a:chExt cx="0" cy="0"/>
        </a:xfrm>
      </p:grpSpPr>
      <p:sp>
        <p:nvSpPr>
          <p:cNvPr id="56" name="Google Shape;5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8" name="Google Shape;58;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9" name="Google Shape;5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2"/>
        <p:cNvGrpSpPr/>
        <p:nvPr/>
      </p:nvGrpSpPr>
      <p:grpSpPr>
        <a:xfrm>
          <a:off x="0" y="0"/>
          <a:ext cx="0" cy="0"/>
          <a:chOff x="0" y="0"/>
          <a:chExt cx="0" cy="0"/>
        </a:xfrm>
      </p:grpSpPr>
      <p:sp>
        <p:nvSpPr>
          <p:cNvPr id="63" name="Google Shape;63;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11"/>
          <p:cNvSpPr>
            <a:spLocks noGrp="1"/>
          </p:cNvSpPr>
          <p:nvPr>
            <p:ph type="pic" idx="2"/>
          </p:nvPr>
        </p:nvSpPr>
        <p:spPr>
          <a:xfrm>
            <a:off x="5183188" y="987425"/>
            <a:ext cx="6172200" cy="4873625"/>
          </a:xfrm>
          <a:prstGeom prst="rect">
            <a:avLst/>
          </a:prstGeom>
          <a:noFill/>
          <a:ln>
            <a:noFill/>
          </a:ln>
        </p:spPr>
      </p:sp>
      <p:sp>
        <p:nvSpPr>
          <p:cNvPr id="65" name="Google Shape;65;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6" name="Google Shape;6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1" name="Google Shape;11;p2" descr="A green square with white text&#10;&#10;Description automatically generated with medium confidence"/>
          <p:cNvPicPr preferRelativeResize="0"/>
          <p:nvPr/>
        </p:nvPicPr>
        <p:blipFill rotWithShape="1">
          <a:blip r:embed="rId13">
            <a:alphaModFix/>
          </a:blip>
          <a:srcRect/>
          <a:stretch/>
        </p:blipFill>
        <p:spPr>
          <a:xfrm>
            <a:off x="0" y="0"/>
            <a:ext cx="12192000" cy="68580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
          <p:cNvSpPr txBox="1"/>
          <p:nvPr/>
        </p:nvSpPr>
        <p:spPr>
          <a:xfrm>
            <a:off x="2273968" y="1660358"/>
            <a:ext cx="6461100" cy="307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a:p>
        </p:txBody>
      </p:sp>
      <p:sp>
        <p:nvSpPr>
          <p:cNvPr id="86" name="Google Shape;86;p1"/>
          <p:cNvSpPr txBox="1">
            <a:spLocks noGrp="1"/>
          </p:cNvSpPr>
          <p:nvPr>
            <p:ph type="ctrTitle"/>
          </p:nvPr>
        </p:nvSpPr>
        <p:spPr>
          <a:xfrm>
            <a:off x="1524000" y="2503818"/>
            <a:ext cx="9144000" cy="1006200"/>
          </a:xfrm>
          <a:prstGeom prst="rect">
            <a:avLst/>
          </a:prstGeom>
        </p:spPr>
        <p:txBody>
          <a:bodyPr spcFirstLastPara="1" wrap="square" lIns="91425" tIns="45700" rIns="91425" bIns="45700" anchor="b" anchorCtr="0">
            <a:normAutofit/>
          </a:bodyPr>
          <a:lstStyle/>
          <a:p>
            <a:pPr marL="0" lvl="0" indent="0" algn="ctr" rtl="0">
              <a:spcBef>
                <a:spcPts val="0"/>
              </a:spcBef>
              <a:spcAft>
                <a:spcPts val="0"/>
              </a:spcAft>
              <a:buNone/>
            </a:pPr>
            <a:r>
              <a:rPr lang="en-US">
                <a:solidFill>
                  <a:schemeClr val="lt1"/>
                </a:solidFill>
              </a:rPr>
              <a:t>Stepping out for God</a:t>
            </a:r>
            <a:endParaRPr>
              <a:solidFill>
                <a:schemeClr val="lt1"/>
              </a:solidFill>
            </a:endParaRPr>
          </a:p>
        </p:txBody>
      </p:sp>
      <p:sp>
        <p:nvSpPr>
          <p:cNvPr id="87" name="Google Shape;87;p1"/>
          <p:cNvSpPr txBox="1">
            <a:spLocks noGrp="1"/>
          </p:cNvSpPr>
          <p:nvPr>
            <p:ph type="subTitle" idx="1"/>
          </p:nvPr>
        </p:nvSpPr>
        <p:spPr>
          <a:xfrm>
            <a:off x="1524000" y="3602038"/>
            <a:ext cx="9144000" cy="1655700"/>
          </a:xfrm>
          <a:prstGeom prst="rect">
            <a:avLst/>
          </a:prstGeom>
        </p:spPr>
        <p:txBody>
          <a:bodyPr spcFirstLastPara="1" wrap="square" lIns="91425" tIns="45700" rIns="91425" bIns="45700" anchor="t" anchorCtr="0">
            <a:normAutofit/>
          </a:bodyPr>
          <a:lstStyle/>
          <a:p>
            <a:pPr marL="0" lvl="0" indent="0" algn="ctr" rtl="0">
              <a:spcBef>
                <a:spcPts val="1000"/>
              </a:spcBef>
              <a:spcAft>
                <a:spcPts val="0"/>
              </a:spcAft>
              <a:buNone/>
            </a:pPr>
            <a:r>
              <a:rPr lang="en-US" sz="3800">
                <a:solidFill>
                  <a:schemeClr val="lt1"/>
                </a:solidFill>
              </a:rPr>
              <a:t>Esther 4</a:t>
            </a:r>
            <a:endParaRPr sz="380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g2946afd6a23_0_12"/>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endParaRPr/>
          </a:p>
        </p:txBody>
      </p:sp>
      <p:sp>
        <p:nvSpPr>
          <p:cNvPr id="93" name="Google Shape;93;g2946afd6a23_0_12"/>
          <p:cNvSpPr txBox="1">
            <a:spLocks noGrp="1"/>
          </p:cNvSpPr>
          <p:nvPr>
            <p:ph type="body" idx="1"/>
          </p:nvPr>
        </p:nvSpPr>
        <p:spPr>
          <a:xfrm>
            <a:off x="838200" y="365125"/>
            <a:ext cx="10515600" cy="5811600"/>
          </a:xfrm>
          <a:prstGeom prst="rect">
            <a:avLst/>
          </a:prstGeom>
        </p:spPr>
        <p:txBody>
          <a:bodyPr spcFirstLastPara="1" wrap="square" lIns="91425" tIns="45700" rIns="91425" bIns="45700" anchor="t" anchorCtr="0">
            <a:noAutofit/>
          </a:bodyPr>
          <a:lstStyle/>
          <a:p>
            <a:pPr marL="0" marR="0" lvl="0" indent="0" algn="l" rtl="0">
              <a:lnSpc>
                <a:spcPct val="150000"/>
              </a:lnSpc>
              <a:spcBef>
                <a:spcPts val="1200"/>
              </a:spcBef>
              <a:spcAft>
                <a:spcPts val="0"/>
              </a:spcAft>
              <a:buNone/>
            </a:pPr>
            <a:r>
              <a:rPr lang="en-US">
                <a:solidFill>
                  <a:schemeClr val="lt1"/>
                </a:solidFill>
                <a:latin typeface="Arial"/>
                <a:ea typeface="Arial"/>
                <a:cs typeface="Arial"/>
                <a:sym typeface="Arial"/>
              </a:rPr>
              <a:t>Esther 4:</a:t>
            </a:r>
            <a:r>
              <a:rPr lang="en-US" b="1">
                <a:solidFill>
                  <a:schemeClr val="lt1"/>
                </a:solidFill>
                <a:latin typeface="Arial"/>
                <a:ea typeface="Arial"/>
                <a:cs typeface="Arial"/>
                <a:sym typeface="Arial"/>
              </a:rPr>
              <a:t>1 </a:t>
            </a:r>
            <a:r>
              <a:rPr lang="en-US">
                <a:solidFill>
                  <a:schemeClr val="lt1"/>
                </a:solidFill>
                <a:latin typeface="Arial"/>
                <a:ea typeface="Arial"/>
                <a:cs typeface="Arial"/>
                <a:sym typeface="Arial"/>
              </a:rPr>
              <a:t>When Mordecai learned of all that had been done, he tore his clothes, put on sackcloth and ashes, and went out into the city, wailing loudly and bitterly. </a:t>
            </a:r>
            <a:r>
              <a:rPr lang="en-US" b="1">
                <a:solidFill>
                  <a:schemeClr val="lt1"/>
                </a:solidFill>
                <a:latin typeface="Arial"/>
                <a:ea typeface="Arial"/>
                <a:cs typeface="Arial"/>
                <a:sym typeface="Arial"/>
              </a:rPr>
              <a:t>2 </a:t>
            </a:r>
            <a:r>
              <a:rPr lang="en-US">
                <a:solidFill>
                  <a:schemeClr val="lt1"/>
                </a:solidFill>
                <a:latin typeface="Arial"/>
                <a:ea typeface="Arial"/>
                <a:cs typeface="Arial"/>
                <a:sym typeface="Arial"/>
              </a:rPr>
              <a:t>But he went only as far as the king’s gate, because no one clothed in sackcloth was allowed to enter it. </a:t>
            </a:r>
            <a:r>
              <a:rPr lang="en-US" b="1">
                <a:solidFill>
                  <a:schemeClr val="lt1"/>
                </a:solidFill>
                <a:latin typeface="Arial"/>
                <a:ea typeface="Arial"/>
                <a:cs typeface="Arial"/>
                <a:sym typeface="Arial"/>
              </a:rPr>
              <a:t>3 </a:t>
            </a:r>
            <a:r>
              <a:rPr lang="en-US">
                <a:solidFill>
                  <a:schemeClr val="lt1"/>
                </a:solidFill>
                <a:latin typeface="Arial"/>
                <a:ea typeface="Arial"/>
                <a:cs typeface="Arial"/>
                <a:sym typeface="Arial"/>
              </a:rPr>
              <a:t>In every province to which the edict and order of the king came, there was great mourning among the Jews, with fasting, weeping and wailing. Many lay in sackcloth and ashes.</a:t>
            </a:r>
            <a:endParaRPr>
              <a:solidFill>
                <a:schemeClr val="lt1"/>
              </a:solidFill>
              <a:latin typeface="Arial"/>
              <a:ea typeface="Arial"/>
              <a:cs typeface="Arial"/>
              <a:sym typeface="Arial"/>
            </a:endParaRPr>
          </a:p>
          <a:p>
            <a:pPr marL="0" marR="0" lvl="0" indent="0" algn="l" rtl="0">
              <a:lnSpc>
                <a:spcPct val="150000"/>
              </a:lnSpc>
              <a:spcBef>
                <a:spcPts val="1200"/>
              </a:spcBef>
              <a:spcAft>
                <a:spcPts val="1200"/>
              </a:spcAft>
              <a:buNone/>
            </a:pPr>
            <a:endParaRPr sz="4700">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g2946afd6a23_0_2"/>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endParaRPr/>
          </a:p>
        </p:txBody>
      </p:sp>
      <p:sp>
        <p:nvSpPr>
          <p:cNvPr id="99" name="Google Shape;99;g2946afd6a23_0_2"/>
          <p:cNvSpPr txBox="1">
            <a:spLocks noGrp="1"/>
          </p:cNvSpPr>
          <p:nvPr>
            <p:ph type="body" idx="1"/>
          </p:nvPr>
        </p:nvSpPr>
        <p:spPr>
          <a:xfrm>
            <a:off x="838200" y="365125"/>
            <a:ext cx="10515600" cy="5811600"/>
          </a:xfrm>
          <a:prstGeom prst="rect">
            <a:avLst/>
          </a:prstGeom>
        </p:spPr>
        <p:txBody>
          <a:bodyPr spcFirstLastPara="1" wrap="square" lIns="91425" tIns="45700" rIns="91425" bIns="45700" anchor="t" anchorCtr="0">
            <a:noAutofit/>
          </a:bodyPr>
          <a:lstStyle/>
          <a:p>
            <a:pPr marL="0" marR="0" lvl="0" indent="0" algn="l" rtl="0">
              <a:lnSpc>
                <a:spcPct val="150000"/>
              </a:lnSpc>
              <a:spcBef>
                <a:spcPts val="1200"/>
              </a:spcBef>
              <a:spcAft>
                <a:spcPts val="0"/>
              </a:spcAft>
              <a:buClr>
                <a:schemeClr val="dk1"/>
              </a:buClr>
              <a:buSzPts val="1100"/>
              <a:buFont typeface="Arial"/>
              <a:buNone/>
            </a:pPr>
            <a:r>
              <a:rPr lang="en-US" b="1">
                <a:solidFill>
                  <a:schemeClr val="lt1"/>
                </a:solidFill>
                <a:latin typeface="Arial"/>
                <a:ea typeface="Arial"/>
                <a:cs typeface="Arial"/>
                <a:sym typeface="Arial"/>
              </a:rPr>
              <a:t>4 </a:t>
            </a:r>
            <a:r>
              <a:rPr lang="en-US">
                <a:solidFill>
                  <a:schemeClr val="lt1"/>
                </a:solidFill>
                <a:latin typeface="Arial"/>
                <a:ea typeface="Arial"/>
                <a:cs typeface="Arial"/>
                <a:sym typeface="Arial"/>
              </a:rPr>
              <a:t>When Esther’s eunuchs and female attendants came and told her about Mordecai, she was in great distress. She sent clothes for him to put on instead of his sackcloth, but he would not accept them. </a:t>
            </a:r>
            <a:r>
              <a:rPr lang="en-US" b="1">
                <a:solidFill>
                  <a:schemeClr val="lt1"/>
                </a:solidFill>
                <a:latin typeface="Arial"/>
                <a:ea typeface="Arial"/>
                <a:cs typeface="Arial"/>
                <a:sym typeface="Arial"/>
              </a:rPr>
              <a:t>5 </a:t>
            </a:r>
            <a:r>
              <a:rPr lang="en-US">
                <a:solidFill>
                  <a:schemeClr val="lt1"/>
                </a:solidFill>
                <a:latin typeface="Arial"/>
                <a:ea typeface="Arial"/>
                <a:cs typeface="Arial"/>
                <a:sym typeface="Arial"/>
              </a:rPr>
              <a:t>Then Esther summoned Hathak, one of the king’s eunuchs assigned to attend her, and ordered him to find out what was troubling Mordecai and why.</a:t>
            </a:r>
            <a:endParaRPr>
              <a:solidFill>
                <a:schemeClr val="lt1"/>
              </a:solidFill>
              <a:latin typeface="Arial"/>
              <a:ea typeface="Arial"/>
              <a:cs typeface="Arial"/>
              <a:sym typeface="Arial"/>
            </a:endParaRPr>
          </a:p>
          <a:p>
            <a:pPr marL="0" marR="0" lvl="0" indent="0" algn="l" rtl="0">
              <a:lnSpc>
                <a:spcPct val="150000"/>
              </a:lnSpc>
              <a:spcBef>
                <a:spcPts val="1200"/>
              </a:spcBef>
              <a:spcAft>
                <a:spcPts val="1200"/>
              </a:spcAft>
              <a:buClr>
                <a:schemeClr val="dk1"/>
              </a:buClr>
              <a:buSzPts val="1100"/>
              <a:buFont typeface="Arial"/>
              <a:buNone/>
            </a:pPr>
            <a:endParaRPr sz="4700">
              <a:solidFill>
                <a:schemeClr val="l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g2946afd6a23_0_17"/>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endParaRPr/>
          </a:p>
        </p:txBody>
      </p:sp>
      <p:sp>
        <p:nvSpPr>
          <p:cNvPr id="105" name="Google Shape;105;g2946afd6a23_0_17"/>
          <p:cNvSpPr txBox="1">
            <a:spLocks noGrp="1"/>
          </p:cNvSpPr>
          <p:nvPr>
            <p:ph type="body" idx="1"/>
          </p:nvPr>
        </p:nvSpPr>
        <p:spPr>
          <a:xfrm>
            <a:off x="838200" y="84709"/>
            <a:ext cx="10515600" cy="5811600"/>
          </a:xfrm>
          <a:prstGeom prst="rect">
            <a:avLst/>
          </a:prstGeom>
        </p:spPr>
        <p:txBody>
          <a:bodyPr spcFirstLastPara="1" wrap="square" lIns="91425" tIns="45700" rIns="91425" bIns="45700" anchor="t" anchorCtr="0">
            <a:noAutofit/>
          </a:bodyPr>
          <a:lstStyle/>
          <a:p>
            <a:pPr marL="0" marR="0" lvl="0" indent="0" algn="l" rtl="0">
              <a:lnSpc>
                <a:spcPct val="150000"/>
              </a:lnSpc>
              <a:spcBef>
                <a:spcPts val="1200"/>
              </a:spcBef>
              <a:spcAft>
                <a:spcPts val="0"/>
              </a:spcAft>
              <a:buNone/>
            </a:pPr>
            <a:r>
              <a:rPr lang="en-US" b="1" dirty="0">
                <a:solidFill>
                  <a:schemeClr val="lt1"/>
                </a:solidFill>
                <a:latin typeface="Arial"/>
                <a:ea typeface="Arial"/>
                <a:cs typeface="Arial"/>
                <a:sym typeface="Arial"/>
              </a:rPr>
              <a:t>6 </a:t>
            </a:r>
            <a:r>
              <a:rPr lang="en-US" dirty="0">
                <a:solidFill>
                  <a:schemeClr val="lt1"/>
                </a:solidFill>
                <a:latin typeface="Arial"/>
                <a:ea typeface="Arial"/>
                <a:cs typeface="Arial"/>
                <a:sym typeface="Arial"/>
              </a:rPr>
              <a:t>So </a:t>
            </a:r>
            <a:r>
              <a:rPr lang="en-US" dirty="0" err="1">
                <a:solidFill>
                  <a:schemeClr val="lt1"/>
                </a:solidFill>
                <a:latin typeface="Arial"/>
                <a:ea typeface="Arial"/>
                <a:cs typeface="Arial"/>
                <a:sym typeface="Arial"/>
              </a:rPr>
              <a:t>Hathak</a:t>
            </a:r>
            <a:r>
              <a:rPr lang="en-US" dirty="0">
                <a:solidFill>
                  <a:schemeClr val="lt1"/>
                </a:solidFill>
                <a:latin typeface="Arial"/>
                <a:ea typeface="Arial"/>
                <a:cs typeface="Arial"/>
                <a:sym typeface="Arial"/>
              </a:rPr>
              <a:t> went out to Mordecai in the open square of the city in front of the king’s gate. </a:t>
            </a:r>
            <a:r>
              <a:rPr lang="en-US" b="1" dirty="0">
                <a:solidFill>
                  <a:schemeClr val="lt1"/>
                </a:solidFill>
                <a:latin typeface="Arial"/>
                <a:ea typeface="Arial"/>
                <a:cs typeface="Arial"/>
                <a:sym typeface="Arial"/>
              </a:rPr>
              <a:t>7 </a:t>
            </a:r>
            <a:r>
              <a:rPr lang="en-US" dirty="0">
                <a:solidFill>
                  <a:schemeClr val="lt1"/>
                </a:solidFill>
                <a:latin typeface="Arial"/>
                <a:ea typeface="Arial"/>
                <a:cs typeface="Arial"/>
                <a:sym typeface="Arial"/>
              </a:rPr>
              <a:t>Mordecai told him everything that had happened to him, including the exact amount of money Haman had promised to pay into the royal treasury for the destruction of the Jews. </a:t>
            </a:r>
            <a:r>
              <a:rPr lang="en-US" b="1" dirty="0">
                <a:solidFill>
                  <a:schemeClr val="lt1"/>
                </a:solidFill>
                <a:latin typeface="Arial"/>
                <a:ea typeface="Arial"/>
                <a:cs typeface="Arial"/>
                <a:sym typeface="Arial"/>
              </a:rPr>
              <a:t>8 </a:t>
            </a:r>
            <a:r>
              <a:rPr lang="en-US" dirty="0">
                <a:solidFill>
                  <a:schemeClr val="lt1"/>
                </a:solidFill>
                <a:latin typeface="Arial"/>
                <a:ea typeface="Arial"/>
                <a:cs typeface="Arial"/>
                <a:sym typeface="Arial"/>
              </a:rPr>
              <a:t>He also gave him a copy of the text of the edict for their annihilation, which had been published in Susa, to show to Esther and explain it to her, and he told him to instruct her to go into the king’s presence to beg for mercy and plead with him for her people.</a:t>
            </a:r>
            <a:endParaRPr dirty="0">
              <a:solidFill>
                <a:schemeClr val="lt1"/>
              </a:solidFill>
              <a:latin typeface="Arial"/>
              <a:ea typeface="Arial"/>
              <a:cs typeface="Arial"/>
              <a:sym typeface="Arial"/>
            </a:endParaRPr>
          </a:p>
          <a:p>
            <a:pPr marL="0" marR="0" lvl="0" indent="0" algn="l" rtl="0">
              <a:lnSpc>
                <a:spcPct val="150000"/>
              </a:lnSpc>
              <a:spcBef>
                <a:spcPts val="1200"/>
              </a:spcBef>
              <a:spcAft>
                <a:spcPts val="1200"/>
              </a:spcAft>
              <a:buNone/>
            </a:pPr>
            <a:endParaRPr sz="4700" dirty="0">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g2946afd6a23_0_7"/>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endParaRPr/>
          </a:p>
        </p:txBody>
      </p:sp>
      <p:sp>
        <p:nvSpPr>
          <p:cNvPr id="111" name="Google Shape;111;g2946afd6a23_0_7"/>
          <p:cNvSpPr txBox="1">
            <a:spLocks noGrp="1"/>
          </p:cNvSpPr>
          <p:nvPr>
            <p:ph type="body" idx="1"/>
          </p:nvPr>
        </p:nvSpPr>
        <p:spPr>
          <a:xfrm>
            <a:off x="838200" y="365125"/>
            <a:ext cx="10515600" cy="5811600"/>
          </a:xfrm>
          <a:prstGeom prst="rect">
            <a:avLst/>
          </a:prstGeom>
        </p:spPr>
        <p:txBody>
          <a:bodyPr spcFirstLastPara="1" wrap="square" lIns="91425" tIns="45700" rIns="91425" bIns="45700" anchor="t" anchorCtr="0">
            <a:noAutofit/>
          </a:bodyPr>
          <a:lstStyle/>
          <a:p>
            <a:pPr marL="0" marR="0" lvl="0" indent="0" algn="l" rtl="0">
              <a:lnSpc>
                <a:spcPct val="150000"/>
              </a:lnSpc>
              <a:spcBef>
                <a:spcPts val="1200"/>
              </a:spcBef>
              <a:spcAft>
                <a:spcPts val="0"/>
              </a:spcAft>
              <a:buNone/>
            </a:pPr>
            <a:r>
              <a:rPr lang="en-US" b="1">
                <a:solidFill>
                  <a:schemeClr val="lt1"/>
                </a:solidFill>
                <a:latin typeface="Arial"/>
                <a:ea typeface="Arial"/>
                <a:cs typeface="Arial"/>
                <a:sym typeface="Arial"/>
              </a:rPr>
              <a:t>9 </a:t>
            </a:r>
            <a:r>
              <a:rPr lang="en-US">
                <a:solidFill>
                  <a:schemeClr val="lt1"/>
                </a:solidFill>
                <a:latin typeface="Arial"/>
                <a:ea typeface="Arial"/>
                <a:cs typeface="Arial"/>
                <a:sym typeface="Arial"/>
              </a:rPr>
              <a:t>Hathak went back and reported to Esther what Mordecai had said. </a:t>
            </a:r>
            <a:r>
              <a:rPr lang="en-US" b="1">
                <a:solidFill>
                  <a:schemeClr val="lt1"/>
                </a:solidFill>
                <a:latin typeface="Arial"/>
                <a:ea typeface="Arial"/>
                <a:cs typeface="Arial"/>
                <a:sym typeface="Arial"/>
              </a:rPr>
              <a:t>10 </a:t>
            </a:r>
            <a:r>
              <a:rPr lang="en-US">
                <a:solidFill>
                  <a:schemeClr val="lt1"/>
                </a:solidFill>
                <a:latin typeface="Arial"/>
                <a:ea typeface="Arial"/>
                <a:cs typeface="Arial"/>
                <a:sym typeface="Arial"/>
              </a:rPr>
              <a:t>Then she instructed him to say to Mordecai, </a:t>
            </a:r>
            <a:r>
              <a:rPr lang="en-US" b="1">
                <a:solidFill>
                  <a:schemeClr val="lt1"/>
                </a:solidFill>
                <a:latin typeface="Arial"/>
                <a:ea typeface="Arial"/>
                <a:cs typeface="Arial"/>
                <a:sym typeface="Arial"/>
              </a:rPr>
              <a:t>11 </a:t>
            </a:r>
            <a:r>
              <a:rPr lang="en-US">
                <a:solidFill>
                  <a:schemeClr val="lt1"/>
                </a:solidFill>
                <a:latin typeface="Arial"/>
                <a:ea typeface="Arial"/>
                <a:cs typeface="Arial"/>
                <a:sym typeface="Arial"/>
              </a:rPr>
              <a:t>‘All the king’s officials and the people of the royal provinces know that for any man or woman who approaches the king in the inner court without being summoned the king has but one law: that they be put to death unless the king extends the gold sceptre to them and spares their lives. But thirty days have passed since I was called to go to the king.’</a:t>
            </a:r>
            <a:endParaRPr>
              <a:solidFill>
                <a:schemeClr val="lt1"/>
              </a:solidFill>
              <a:latin typeface="Arial"/>
              <a:ea typeface="Arial"/>
              <a:cs typeface="Arial"/>
              <a:sym typeface="Arial"/>
            </a:endParaRPr>
          </a:p>
          <a:p>
            <a:pPr marL="0" marR="0" lvl="0" indent="0" algn="l" rtl="0">
              <a:lnSpc>
                <a:spcPct val="150000"/>
              </a:lnSpc>
              <a:spcBef>
                <a:spcPts val="1200"/>
              </a:spcBef>
              <a:spcAft>
                <a:spcPts val="1200"/>
              </a:spcAft>
              <a:buNone/>
            </a:pPr>
            <a:endParaRPr sz="4700">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g2946afd6a23_0_22"/>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endParaRPr/>
          </a:p>
        </p:txBody>
      </p:sp>
      <p:sp>
        <p:nvSpPr>
          <p:cNvPr id="117" name="Google Shape;117;g2946afd6a23_0_22"/>
          <p:cNvSpPr txBox="1">
            <a:spLocks noGrp="1"/>
          </p:cNvSpPr>
          <p:nvPr>
            <p:ph type="body" idx="1"/>
          </p:nvPr>
        </p:nvSpPr>
        <p:spPr>
          <a:xfrm>
            <a:off x="838200" y="365125"/>
            <a:ext cx="10515600" cy="5811600"/>
          </a:xfrm>
          <a:prstGeom prst="rect">
            <a:avLst/>
          </a:prstGeom>
        </p:spPr>
        <p:txBody>
          <a:bodyPr spcFirstLastPara="1" wrap="square" lIns="91425" tIns="45700" rIns="91425" bIns="45700" anchor="t" anchorCtr="0">
            <a:noAutofit/>
          </a:bodyPr>
          <a:lstStyle/>
          <a:p>
            <a:pPr marL="0" marR="0" lvl="0" indent="0" algn="l" rtl="0">
              <a:lnSpc>
                <a:spcPct val="150000"/>
              </a:lnSpc>
              <a:spcBef>
                <a:spcPts val="1200"/>
              </a:spcBef>
              <a:spcAft>
                <a:spcPts val="0"/>
              </a:spcAft>
              <a:buNone/>
            </a:pPr>
            <a:r>
              <a:rPr lang="en-US" b="1">
                <a:solidFill>
                  <a:schemeClr val="lt1"/>
                </a:solidFill>
                <a:latin typeface="Arial"/>
                <a:ea typeface="Arial"/>
                <a:cs typeface="Arial"/>
                <a:sym typeface="Arial"/>
              </a:rPr>
              <a:t>12 </a:t>
            </a:r>
            <a:r>
              <a:rPr lang="en-US">
                <a:solidFill>
                  <a:schemeClr val="lt1"/>
                </a:solidFill>
                <a:latin typeface="Arial"/>
                <a:ea typeface="Arial"/>
                <a:cs typeface="Arial"/>
                <a:sym typeface="Arial"/>
              </a:rPr>
              <a:t>When Esther’s words were reported to Mordecai, </a:t>
            </a:r>
            <a:r>
              <a:rPr lang="en-US" b="1">
                <a:solidFill>
                  <a:schemeClr val="lt1"/>
                </a:solidFill>
                <a:latin typeface="Arial"/>
                <a:ea typeface="Arial"/>
                <a:cs typeface="Arial"/>
                <a:sym typeface="Arial"/>
              </a:rPr>
              <a:t>13 </a:t>
            </a:r>
            <a:r>
              <a:rPr lang="en-US">
                <a:solidFill>
                  <a:schemeClr val="lt1"/>
                </a:solidFill>
                <a:latin typeface="Arial"/>
                <a:ea typeface="Arial"/>
                <a:cs typeface="Arial"/>
                <a:sym typeface="Arial"/>
              </a:rPr>
              <a:t>he sent back this answer: ‘Do not think that because you are in the king’s house you alone of all the Jews will escape. </a:t>
            </a:r>
            <a:r>
              <a:rPr lang="en-US" b="1">
                <a:solidFill>
                  <a:schemeClr val="lt1"/>
                </a:solidFill>
                <a:latin typeface="Arial"/>
                <a:ea typeface="Arial"/>
                <a:cs typeface="Arial"/>
                <a:sym typeface="Arial"/>
              </a:rPr>
              <a:t>14 </a:t>
            </a:r>
            <a:r>
              <a:rPr lang="en-US">
                <a:solidFill>
                  <a:schemeClr val="lt1"/>
                </a:solidFill>
                <a:latin typeface="Arial"/>
                <a:ea typeface="Arial"/>
                <a:cs typeface="Arial"/>
                <a:sym typeface="Arial"/>
              </a:rPr>
              <a:t>For if you remain silent at this time, relief and deliverance for the Jews will arise from another place, but you and your father’s family will perish. And who knows but that you have come to your royal position for such a time as this?’</a:t>
            </a:r>
            <a:endParaRPr>
              <a:solidFill>
                <a:schemeClr val="lt1"/>
              </a:solidFill>
              <a:latin typeface="Arial"/>
              <a:ea typeface="Arial"/>
              <a:cs typeface="Arial"/>
              <a:sym typeface="Arial"/>
            </a:endParaRPr>
          </a:p>
          <a:p>
            <a:pPr marL="0" marR="0" lvl="0" indent="0" algn="l" rtl="0">
              <a:lnSpc>
                <a:spcPct val="150000"/>
              </a:lnSpc>
              <a:spcBef>
                <a:spcPts val="1200"/>
              </a:spcBef>
              <a:spcAft>
                <a:spcPts val="1200"/>
              </a:spcAft>
              <a:buNone/>
            </a:pPr>
            <a:endParaRPr sz="4700">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946afd6a23_0_27"/>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endParaRPr/>
          </a:p>
        </p:txBody>
      </p:sp>
      <p:sp>
        <p:nvSpPr>
          <p:cNvPr id="123" name="Google Shape;123;g2946afd6a23_0_27"/>
          <p:cNvSpPr txBox="1">
            <a:spLocks noGrp="1"/>
          </p:cNvSpPr>
          <p:nvPr>
            <p:ph type="body" idx="1"/>
          </p:nvPr>
        </p:nvSpPr>
        <p:spPr>
          <a:xfrm>
            <a:off x="838200" y="365125"/>
            <a:ext cx="10515600" cy="5811600"/>
          </a:xfrm>
          <a:prstGeom prst="rect">
            <a:avLst/>
          </a:prstGeom>
        </p:spPr>
        <p:txBody>
          <a:bodyPr spcFirstLastPara="1" wrap="square" lIns="91425" tIns="45700" rIns="91425" bIns="45700" anchor="t" anchorCtr="0">
            <a:noAutofit/>
          </a:bodyPr>
          <a:lstStyle/>
          <a:p>
            <a:pPr marL="0" marR="0" lvl="0" indent="0" algn="l" rtl="0">
              <a:lnSpc>
                <a:spcPct val="150000"/>
              </a:lnSpc>
              <a:spcBef>
                <a:spcPts val="1200"/>
              </a:spcBef>
              <a:spcAft>
                <a:spcPts val="0"/>
              </a:spcAft>
              <a:buNone/>
            </a:pPr>
            <a:r>
              <a:rPr lang="en-US" b="1">
                <a:solidFill>
                  <a:schemeClr val="lt1"/>
                </a:solidFill>
                <a:latin typeface="Arial"/>
                <a:ea typeface="Arial"/>
                <a:cs typeface="Arial"/>
                <a:sym typeface="Arial"/>
              </a:rPr>
              <a:t>15 </a:t>
            </a:r>
            <a:r>
              <a:rPr lang="en-US">
                <a:solidFill>
                  <a:schemeClr val="lt1"/>
                </a:solidFill>
                <a:latin typeface="Arial"/>
                <a:ea typeface="Arial"/>
                <a:cs typeface="Arial"/>
                <a:sym typeface="Arial"/>
              </a:rPr>
              <a:t>Then Esther sent this reply to Mordecai: </a:t>
            </a:r>
            <a:r>
              <a:rPr lang="en-US" b="1">
                <a:solidFill>
                  <a:schemeClr val="lt1"/>
                </a:solidFill>
                <a:latin typeface="Arial"/>
                <a:ea typeface="Arial"/>
                <a:cs typeface="Arial"/>
                <a:sym typeface="Arial"/>
              </a:rPr>
              <a:t>16 </a:t>
            </a:r>
            <a:r>
              <a:rPr lang="en-US">
                <a:solidFill>
                  <a:schemeClr val="lt1"/>
                </a:solidFill>
                <a:latin typeface="Arial"/>
                <a:ea typeface="Arial"/>
                <a:cs typeface="Arial"/>
                <a:sym typeface="Arial"/>
              </a:rPr>
              <a:t>‘Go, gather together all the Jews who are in Susa, and fast for me. Do not eat or drink for three days, night or day. I and my attendants will fast as you do. When this is done, I will go to the king, even though it is against the law. And if I perish, I perish.’</a:t>
            </a:r>
            <a:endParaRPr>
              <a:solidFill>
                <a:schemeClr val="lt1"/>
              </a:solidFill>
              <a:latin typeface="Arial"/>
              <a:ea typeface="Arial"/>
              <a:cs typeface="Arial"/>
              <a:sym typeface="Arial"/>
            </a:endParaRPr>
          </a:p>
          <a:p>
            <a:pPr marL="0" marR="0" lvl="0" indent="0" algn="l" rtl="0">
              <a:lnSpc>
                <a:spcPct val="150000"/>
              </a:lnSpc>
              <a:spcBef>
                <a:spcPts val="1200"/>
              </a:spcBef>
              <a:spcAft>
                <a:spcPts val="1200"/>
              </a:spcAft>
              <a:buNone/>
            </a:pPr>
            <a:r>
              <a:rPr lang="en-US" b="1">
                <a:solidFill>
                  <a:schemeClr val="lt1"/>
                </a:solidFill>
                <a:latin typeface="Arial"/>
                <a:ea typeface="Arial"/>
                <a:cs typeface="Arial"/>
                <a:sym typeface="Arial"/>
              </a:rPr>
              <a:t>17 </a:t>
            </a:r>
            <a:r>
              <a:rPr lang="en-US">
                <a:solidFill>
                  <a:schemeClr val="lt1"/>
                </a:solidFill>
                <a:latin typeface="Arial"/>
                <a:ea typeface="Arial"/>
                <a:cs typeface="Arial"/>
                <a:sym typeface="Arial"/>
              </a:rPr>
              <a:t>So Mordecai went away and carried out all of Esther’s instructions.</a:t>
            </a:r>
            <a:endParaRPr sz="4700">
              <a:solidFill>
                <a:schemeClr val="l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g2946afd6a23_0_32"/>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endParaRPr/>
          </a:p>
        </p:txBody>
      </p:sp>
      <p:sp>
        <p:nvSpPr>
          <p:cNvPr id="129" name="Google Shape;129;g2946afd6a23_0_32"/>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endParaRPr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559</Words>
  <Application>Microsoft Macintosh PowerPoint</Application>
  <PresentationFormat>Widescreen</PresentationFormat>
  <Paragraphs>9</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Stepping out for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Stepping out for God</dc:title>
  <dc:creator>Dan North</dc:creator>
  <cp:lastModifiedBy>Dan North</cp:lastModifiedBy>
  <cp:revision>1</cp:revision>
  <dcterms:created xsi:type="dcterms:W3CDTF">2023-09-04T09:55:58Z</dcterms:created>
  <dcterms:modified xsi:type="dcterms:W3CDTF">2023-10-29T08:45:57Z</dcterms:modified>
</cp:coreProperties>
</file>