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1" r:id="rId11"/>
    <p:sldId id="266" r:id="rId12"/>
    <p:sldId id="272" r:id="rId13"/>
    <p:sldId id="268" r:id="rId14"/>
    <p:sldId id="273" r:id="rId15"/>
    <p:sldId id="270"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2"/>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0461-525F-F6B8-A9E5-8274C9C273E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10AD3BC-5C1D-A333-92A5-D5EF769AC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02600EE-45D8-DF76-E861-69A70E4C1DF6}"/>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5" name="Footer Placeholder 4">
            <a:extLst>
              <a:ext uri="{FF2B5EF4-FFF2-40B4-BE49-F238E27FC236}">
                <a16:creationId xmlns:a16="http://schemas.microsoft.com/office/drawing/2014/main" id="{F789C1BB-8DAC-F6D0-51D7-F2B531B74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BECB2-8876-1A62-5ACC-B3672CC11AA6}"/>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902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0CB3-3020-99BA-774A-7D5B04AA507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DA91153-50B1-EDAD-43A2-2D0D99F5264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476458-703A-AFC5-AE60-8D922609B3A2}"/>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5" name="Footer Placeholder 4">
            <a:extLst>
              <a:ext uri="{FF2B5EF4-FFF2-40B4-BE49-F238E27FC236}">
                <a16:creationId xmlns:a16="http://schemas.microsoft.com/office/drawing/2014/main" id="{0438EB79-2A62-CBC6-BD84-B05452F80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2EAEA3-C976-57BF-EDD5-4A139DCEE554}"/>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4785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37990-60A6-9A45-4275-556E79005F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234AE85-144F-A575-2BF1-07938860EBD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1FED35-26D4-BF51-C065-A2DACC82BE91}"/>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5" name="Footer Placeholder 4">
            <a:extLst>
              <a:ext uri="{FF2B5EF4-FFF2-40B4-BE49-F238E27FC236}">
                <a16:creationId xmlns:a16="http://schemas.microsoft.com/office/drawing/2014/main" id="{84963972-8DBA-9361-BB3C-2252907FD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7801C-59DE-B372-FE49-BC9AA9F3C27D}"/>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252001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BDC6A-91F8-2380-2914-A52CC4F4045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7D51942-F776-E4D0-C7AA-3DEAEA17E6D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870F6AB-AEBD-2D68-7A8B-74525953FAD1}"/>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5" name="Footer Placeholder 4">
            <a:extLst>
              <a:ext uri="{FF2B5EF4-FFF2-40B4-BE49-F238E27FC236}">
                <a16:creationId xmlns:a16="http://schemas.microsoft.com/office/drawing/2014/main" id="{B026CA35-A84F-5152-771D-19F2D355B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2AEE3-B0E9-B1EF-E385-FD2050285476}"/>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65955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B4326-7DB6-C8F0-D875-549490FF25E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D5136AC-525A-59AF-C9E7-E133C01BC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A975DC8-9A44-419D-2EBC-E25F7FF8AB7F}"/>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5" name="Footer Placeholder 4">
            <a:extLst>
              <a:ext uri="{FF2B5EF4-FFF2-40B4-BE49-F238E27FC236}">
                <a16:creationId xmlns:a16="http://schemas.microsoft.com/office/drawing/2014/main" id="{2F0BBB30-9CE2-DEFD-C80A-C55594BE6D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339BE-129D-702E-50D5-F97DC71DD0B5}"/>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89275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58DA-7410-B96A-5A55-9DD2D9A90E8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B7B05CC-B149-4ED1-5E83-D90E29EFCB5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53A4735-2D1C-02D1-DF63-DB7CD3C3E09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A298BF2-6EFB-165E-CCF6-977CAE237913}"/>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6" name="Footer Placeholder 5">
            <a:extLst>
              <a:ext uri="{FF2B5EF4-FFF2-40B4-BE49-F238E27FC236}">
                <a16:creationId xmlns:a16="http://schemas.microsoft.com/office/drawing/2014/main" id="{C92C8984-FC46-A53A-C657-319D5A1F89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70A13D-6C3A-B66C-49F8-393BD93DAAAD}"/>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81982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4090B-E267-2521-9EFB-0F945C743C1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17035C-4686-B51E-3C84-D5782D93A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E8783B-E7FF-D845-D2AF-B13FC9939C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66FAC51-A79B-534E-FACD-B3E5A8F2D4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70D3075-C99B-50EF-2EDE-47CB67275DD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4EBF057-BB36-5ABE-E0BB-F0D67BF1F659}"/>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8" name="Footer Placeholder 7">
            <a:extLst>
              <a:ext uri="{FF2B5EF4-FFF2-40B4-BE49-F238E27FC236}">
                <a16:creationId xmlns:a16="http://schemas.microsoft.com/office/drawing/2014/main" id="{16C02F63-8AEC-680A-512A-4B7AB6534F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68E5B1-3BA2-59BE-8E3C-F69ACCE8A11C}"/>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1306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3FF2-006B-B00B-C4AF-D6C01553D40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26622F4-1DFF-8C20-FE6D-2476B57F123C}"/>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4" name="Footer Placeholder 3">
            <a:extLst>
              <a:ext uri="{FF2B5EF4-FFF2-40B4-BE49-F238E27FC236}">
                <a16:creationId xmlns:a16="http://schemas.microsoft.com/office/drawing/2014/main" id="{0862800F-3D14-D869-B979-A33C3612E2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36764F-EDEF-6FA7-632E-C4A24CE933BF}"/>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238886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A3B913-555F-259E-D123-083E7948265F}"/>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3" name="Footer Placeholder 2">
            <a:extLst>
              <a:ext uri="{FF2B5EF4-FFF2-40B4-BE49-F238E27FC236}">
                <a16:creationId xmlns:a16="http://schemas.microsoft.com/office/drawing/2014/main" id="{26CBDD46-7E6A-EB53-95DD-8FA98B9EF6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7E527C-9826-2408-474F-B4574D7BF4FF}"/>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10030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A0053-A158-9970-C196-82C47DD975D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283AC4F-FCDA-DA0B-2256-EB7159ED34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CFB3585-7BE8-7060-1001-0B57FE242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D990A7-7BE3-0F0C-A492-4DE347D44BBD}"/>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6" name="Footer Placeholder 5">
            <a:extLst>
              <a:ext uri="{FF2B5EF4-FFF2-40B4-BE49-F238E27FC236}">
                <a16:creationId xmlns:a16="http://schemas.microsoft.com/office/drawing/2014/main" id="{22134ABC-EC15-6E25-174F-A73139BCF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2E305-28B9-3B54-6C4E-0EEC72A266EB}"/>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401916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8BA5-0B8D-7741-CB0D-D914737F17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97BFB71-8E98-EC7E-2BF6-D1682CF7DC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274190-6006-F79F-8617-A435DE3FC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8B1BCE9-8175-777C-D59C-38EC366E0B0E}"/>
              </a:ext>
            </a:extLst>
          </p:cNvPr>
          <p:cNvSpPr>
            <a:spLocks noGrp="1"/>
          </p:cNvSpPr>
          <p:nvPr>
            <p:ph type="dt" sz="half" idx="10"/>
          </p:nvPr>
        </p:nvSpPr>
        <p:spPr/>
        <p:txBody>
          <a:bodyPr/>
          <a:lstStyle/>
          <a:p>
            <a:fld id="{AE8A7A4C-4F83-294C-9450-0C3DE56E82A5}" type="datetimeFigureOut">
              <a:rPr lang="en-US" smtClean="0"/>
              <a:t>9/21/2023</a:t>
            </a:fld>
            <a:endParaRPr lang="en-US"/>
          </a:p>
        </p:txBody>
      </p:sp>
      <p:sp>
        <p:nvSpPr>
          <p:cNvPr id="6" name="Footer Placeholder 5">
            <a:extLst>
              <a:ext uri="{FF2B5EF4-FFF2-40B4-BE49-F238E27FC236}">
                <a16:creationId xmlns:a16="http://schemas.microsoft.com/office/drawing/2014/main" id="{46F6A5C0-0DBD-61B9-6E3C-47866F0F8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1358E-8699-F9F5-A02A-F54EE3186AF1}"/>
              </a:ext>
            </a:extLst>
          </p:cNvPr>
          <p:cNvSpPr>
            <a:spLocks noGrp="1"/>
          </p:cNvSpPr>
          <p:nvPr>
            <p:ph type="sldNum" sz="quarter" idx="12"/>
          </p:nvPr>
        </p:nvSpPr>
        <p:spPr/>
        <p:txBody>
          <a:bodyPr/>
          <a:lstStyle/>
          <a:p>
            <a:fld id="{F7570BA5-B96F-FF4E-8AC9-20A58A1F5FFE}" type="slidenum">
              <a:rPr lang="en-US" smtClean="0"/>
              <a:t>‹#›</a:t>
            </a:fld>
            <a:endParaRPr lang="en-US"/>
          </a:p>
        </p:txBody>
      </p:sp>
    </p:spTree>
    <p:extLst>
      <p:ext uri="{BB962C8B-B14F-4D97-AF65-F5344CB8AC3E}">
        <p14:creationId xmlns:p14="http://schemas.microsoft.com/office/powerpoint/2010/main" val="158758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FA5A7C-5375-9367-3094-53BF7D9FA7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A4A60EB-13C0-8D0E-2775-E2F8CF9194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4A9F19-A0C7-FCA5-9652-2D4846D951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A7A4C-4F83-294C-9450-0C3DE56E82A5}" type="datetimeFigureOut">
              <a:rPr lang="en-US" smtClean="0"/>
              <a:t>9/21/2023</a:t>
            </a:fld>
            <a:endParaRPr lang="en-US"/>
          </a:p>
        </p:txBody>
      </p:sp>
      <p:sp>
        <p:nvSpPr>
          <p:cNvPr id="5" name="Footer Placeholder 4">
            <a:extLst>
              <a:ext uri="{FF2B5EF4-FFF2-40B4-BE49-F238E27FC236}">
                <a16:creationId xmlns:a16="http://schemas.microsoft.com/office/drawing/2014/main" id="{FFFBF441-89B9-1993-BF78-EAC538EF01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43AB8-197A-3A69-806A-AB81E4221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70BA5-B96F-FF4E-8AC9-20A58A1F5FFE}" type="slidenum">
              <a:rPr lang="en-US" smtClean="0"/>
              <a:t>‹#›</a:t>
            </a:fld>
            <a:endParaRPr lang="en-US"/>
          </a:p>
        </p:txBody>
      </p:sp>
      <p:pic>
        <p:nvPicPr>
          <p:cNvPr id="10" name="Picture 9" descr="A green square with white text&#10;&#10;Description automatically generated with medium confidence">
            <a:extLst>
              <a:ext uri="{FF2B5EF4-FFF2-40B4-BE49-F238E27FC236}">
                <a16:creationId xmlns:a16="http://schemas.microsoft.com/office/drawing/2014/main" id="{9EA18D45-240F-59F4-4022-4DA6146D3CA0}"/>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16913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956603" y="1660358"/>
            <a:ext cx="7778323" cy="2092881"/>
          </a:xfrm>
          <a:prstGeom prst="rect">
            <a:avLst/>
          </a:prstGeom>
          <a:noFill/>
        </p:spPr>
        <p:txBody>
          <a:bodyPr wrap="square" rtlCol="0">
            <a:spAutoFit/>
          </a:bodyPr>
          <a:lstStyle/>
          <a:p>
            <a:r>
              <a:rPr lang="en-GB" sz="6600" b="1" dirty="0">
                <a:solidFill>
                  <a:schemeClr val="bg1"/>
                </a:solidFill>
                <a:effectLst>
                  <a:outerShdw blurRad="38100" dist="38100" dir="2700000" algn="tl">
                    <a:srgbClr val="000000">
                      <a:alpha val="43137"/>
                    </a:srgbClr>
                  </a:outerShdw>
                </a:effectLst>
              </a:rPr>
              <a:t>For the journey: Faith</a:t>
            </a:r>
          </a:p>
          <a:p>
            <a:endParaRPr lang="en-GB" sz="3200" dirty="0">
              <a:solidFill>
                <a:schemeClr val="bg1"/>
              </a:solidFill>
            </a:endParaRPr>
          </a:p>
          <a:p>
            <a:r>
              <a:rPr lang="en-GB" sz="3200" dirty="0">
                <a:solidFill>
                  <a:schemeClr val="bg1"/>
                </a:solidFill>
              </a:rPr>
              <a:t>Genesis 12: 1-9 &amp; Hebrews 11: 8-13</a:t>
            </a:r>
            <a:endParaRPr lang="en-US" sz="3200" dirty="0">
              <a:solidFill>
                <a:schemeClr val="bg1"/>
              </a:solidFill>
            </a:endParaRPr>
          </a:p>
        </p:txBody>
      </p:sp>
    </p:spTree>
    <p:extLst>
      <p:ext uri="{BB962C8B-B14F-4D97-AF65-F5344CB8AC3E}">
        <p14:creationId xmlns:p14="http://schemas.microsoft.com/office/powerpoint/2010/main" val="398063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1275470" y="1463409"/>
            <a:ext cx="11254154" cy="4031873"/>
          </a:xfrm>
          <a:prstGeom prst="rect">
            <a:avLst/>
          </a:prstGeom>
          <a:noFill/>
        </p:spPr>
        <p:txBody>
          <a:bodyPr wrap="square" rtlCol="0">
            <a:spAutoFit/>
          </a:bodyPr>
          <a:lstStyle/>
          <a:p>
            <a:r>
              <a:rPr lang="en-GB" sz="3200" b="1" dirty="0">
                <a:solidFill>
                  <a:schemeClr val="bg1"/>
                </a:solidFill>
                <a:effectLst>
                  <a:outerShdw blurRad="38100" dist="38100" dir="2700000" algn="tl">
                    <a:srgbClr val="000000">
                      <a:alpha val="43137"/>
                    </a:srgbClr>
                  </a:outerShdw>
                </a:effectLst>
              </a:rPr>
              <a:t>For the journey: Faith</a:t>
            </a:r>
          </a:p>
          <a:p>
            <a:r>
              <a:rPr lang="en-GB" sz="3200" dirty="0">
                <a:solidFill>
                  <a:schemeClr val="bg1"/>
                </a:solidFill>
              </a:rPr>
              <a:t>Genesis 12: 1-9 &amp; Hebrews 11: 8-13</a:t>
            </a:r>
            <a:endParaRPr lang="en-US" sz="3200" dirty="0">
              <a:solidFill>
                <a:schemeClr val="bg1"/>
              </a:solidFill>
            </a:endParaRPr>
          </a:p>
          <a:p>
            <a:endParaRPr lang="en-GB" sz="3200" dirty="0">
              <a:solidFill>
                <a:schemeClr val="bg1"/>
              </a:solidFill>
            </a:endParaRPr>
          </a:p>
          <a:p>
            <a:pPr lvl="0"/>
            <a:r>
              <a:rPr lang="en-GB" sz="3200" b="1" dirty="0">
                <a:solidFill>
                  <a:schemeClr val="bg1"/>
                </a:solidFill>
              </a:rPr>
              <a:t>1. It’s (not) all about me</a:t>
            </a:r>
          </a:p>
          <a:p>
            <a:pPr lvl="0"/>
            <a:br>
              <a:rPr lang="en-GB" sz="3200" dirty="0">
                <a:solidFill>
                  <a:schemeClr val="bg1"/>
                </a:solidFill>
              </a:rPr>
            </a:br>
            <a:endParaRPr lang="en-GB" sz="3200" dirty="0">
              <a:solidFill>
                <a:schemeClr val="bg1"/>
              </a:solidFill>
            </a:endParaRP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46769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468923" y="0"/>
            <a:ext cx="11254154" cy="7848302"/>
          </a:xfrm>
          <a:prstGeom prst="rect">
            <a:avLst/>
          </a:prstGeom>
          <a:noFill/>
        </p:spPr>
        <p:txBody>
          <a:bodyPr wrap="square" rtlCol="0">
            <a:spAutoFit/>
          </a:bodyPr>
          <a:lstStyle/>
          <a:p>
            <a:endParaRPr lang="en-GB" sz="3200" b="1" dirty="0">
              <a:solidFill>
                <a:schemeClr val="bg1"/>
              </a:solidFill>
            </a:endParaRPr>
          </a:p>
          <a:p>
            <a:pPr marL="514350" lvl="0" indent="-514350">
              <a:buAutoNum type="arabicPeriod"/>
            </a:pPr>
            <a:r>
              <a:rPr lang="en-GB" sz="3200" b="1" dirty="0">
                <a:solidFill>
                  <a:schemeClr val="bg1"/>
                </a:solidFill>
              </a:rPr>
              <a:t>It’s (not) all about me</a:t>
            </a:r>
          </a:p>
          <a:p>
            <a:endParaRPr lang="en-GB" sz="1400" dirty="0">
              <a:solidFill>
                <a:schemeClr val="bg1"/>
              </a:solidFill>
            </a:endParaRPr>
          </a:p>
          <a:p>
            <a:r>
              <a:rPr lang="en-GB" sz="3200" dirty="0">
                <a:solidFill>
                  <a:schemeClr val="bg1"/>
                </a:solidFill>
              </a:rPr>
              <a:t>Genesis 12: 4</a:t>
            </a:r>
          </a:p>
          <a:p>
            <a:pPr marL="514350" lvl="0" indent="-514350">
              <a:buAutoNum type="arabicPeriod"/>
            </a:pPr>
            <a:endParaRPr lang="en-GB" sz="1200" dirty="0">
              <a:solidFill>
                <a:schemeClr val="bg1"/>
              </a:solidFill>
            </a:endParaRPr>
          </a:p>
          <a:p>
            <a:pPr lvl="0"/>
            <a:r>
              <a:rPr lang="en-GB" sz="3200" dirty="0">
                <a:solidFill>
                  <a:schemeClr val="bg1"/>
                </a:solidFill>
              </a:rPr>
              <a:t>“So he went…”</a:t>
            </a:r>
          </a:p>
          <a:p>
            <a:pPr lvl="0"/>
            <a:endParaRPr lang="en-GB" sz="3200" dirty="0">
              <a:solidFill>
                <a:schemeClr val="bg1"/>
              </a:solidFill>
            </a:endParaRPr>
          </a:p>
          <a:p>
            <a:r>
              <a:rPr lang="en-GB" sz="3200" dirty="0">
                <a:solidFill>
                  <a:schemeClr val="bg1"/>
                </a:solidFill>
              </a:rPr>
              <a:t>Hebrews 11: 13</a:t>
            </a:r>
          </a:p>
          <a:p>
            <a:pPr lvl="0"/>
            <a:endParaRPr lang="en-GB" sz="1200" dirty="0">
              <a:solidFill>
                <a:schemeClr val="bg1"/>
              </a:solidFill>
            </a:endParaRPr>
          </a:p>
          <a:p>
            <a:r>
              <a:rPr lang="en-GB" sz="3200" dirty="0">
                <a:solidFill>
                  <a:schemeClr val="bg1"/>
                </a:solidFill>
              </a:rPr>
              <a:t>“All these people were still living by faith when they died. They did not receive the things promised; they only saw them and welcomed them from a distance, admitting that they were foreigners and strangers on earth.”</a:t>
            </a:r>
          </a:p>
          <a:p>
            <a:pPr lvl="0"/>
            <a:br>
              <a:rPr lang="en-GB" sz="3200" dirty="0">
                <a:solidFill>
                  <a:schemeClr val="bg1"/>
                </a:solidFill>
              </a:rPr>
            </a:br>
            <a:endParaRPr lang="en-GB" sz="3200" dirty="0">
              <a:solidFill>
                <a:schemeClr val="bg1"/>
              </a:solidFill>
            </a:endParaRP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308957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1275470" y="1463409"/>
            <a:ext cx="11254154" cy="4524315"/>
          </a:xfrm>
          <a:prstGeom prst="rect">
            <a:avLst/>
          </a:prstGeom>
          <a:noFill/>
        </p:spPr>
        <p:txBody>
          <a:bodyPr wrap="square" rtlCol="0">
            <a:spAutoFit/>
          </a:bodyPr>
          <a:lstStyle/>
          <a:p>
            <a:r>
              <a:rPr lang="en-GB" sz="3200" b="1" dirty="0">
                <a:solidFill>
                  <a:schemeClr val="bg1"/>
                </a:solidFill>
                <a:effectLst>
                  <a:outerShdw blurRad="38100" dist="38100" dir="2700000" algn="tl">
                    <a:srgbClr val="000000">
                      <a:alpha val="43137"/>
                    </a:srgbClr>
                  </a:outerShdw>
                </a:effectLst>
              </a:rPr>
              <a:t>For the journey: Faith</a:t>
            </a:r>
          </a:p>
          <a:p>
            <a:r>
              <a:rPr lang="en-GB" sz="3200" dirty="0">
                <a:solidFill>
                  <a:schemeClr val="bg1"/>
                </a:solidFill>
              </a:rPr>
              <a:t>Genesis 12: 1-9 &amp; Hebrews 11: 8-13</a:t>
            </a:r>
            <a:endParaRPr lang="en-US" sz="3200" dirty="0">
              <a:solidFill>
                <a:schemeClr val="bg1"/>
              </a:solidFill>
            </a:endParaRPr>
          </a:p>
          <a:p>
            <a:endParaRPr lang="en-GB" sz="3200" dirty="0">
              <a:solidFill>
                <a:schemeClr val="bg1"/>
              </a:solidFill>
            </a:endParaRPr>
          </a:p>
          <a:p>
            <a:pPr lvl="0"/>
            <a:r>
              <a:rPr lang="en-GB" sz="3200" dirty="0">
                <a:solidFill>
                  <a:schemeClr val="bg1"/>
                </a:solidFill>
              </a:rPr>
              <a:t>1. It’s (not) all about me</a:t>
            </a:r>
          </a:p>
          <a:p>
            <a:pPr lvl="0"/>
            <a:r>
              <a:rPr lang="en-GB" sz="3200" b="1" dirty="0">
                <a:solidFill>
                  <a:schemeClr val="bg1"/>
                </a:solidFill>
              </a:rPr>
              <a:t>2. God never forgets</a:t>
            </a:r>
          </a:p>
          <a:p>
            <a:pPr lvl="0"/>
            <a:br>
              <a:rPr lang="en-GB" sz="3200" dirty="0">
                <a:solidFill>
                  <a:schemeClr val="bg1"/>
                </a:solidFill>
              </a:rPr>
            </a:br>
            <a:endParaRPr lang="en-GB" sz="3200" dirty="0">
              <a:solidFill>
                <a:schemeClr val="bg1"/>
              </a:solidFill>
            </a:endParaRP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1931946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586154" y="335845"/>
            <a:ext cx="11254154" cy="5909310"/>
          </a:xfrm>
          <a:prstGeom prst="rect">
            <a:avLst/>
          </a:prstGeom>
          <a:noFill/>
        </p:spPr>
        <p:txBody>
          <a:bodyPr wrap="square" rtlCol="0">
            <a:spAutoFit/>
          </a:bodyPr>
          <a:lstStyle/>
          <a:p>
            <a:endParaRPr lang="en-GB" sz="3200" dirty="0">
              <a:solidFill>
                <a:schemeClr val="bg1"/>
              </a:solidFill>
            </a:endParaRPr>
          </a:p>
          <a:p>
            <a:pPr lvl="0"/>
            <a:r>
              <a:rPr lang="en-GB" sz="3200" b="1" dirty="0">
                <a:solidFill>
                  <a:schemeClr val="bg1"/>
                </a:solidFill>
              </a:rPr>
              <a:t>2. God never forgets</a:t>
            </a:r>
          </a:p>
          <a:p>
            <a:pPr lvl="0"/>
            <a:endParaRPr lang="en-GB" sz="1400" b="1" dirty="0">
              <a:solidFill>
                <a:schemeClr val="bg1"/>
              </a:solidFill>
            </a:endParaRPr>
          </a:p>
          <a:p>
            <a:r>
              <a:rPr lang="en-GB" sz="3200" dirty="0">
                <a:solidFill>
                  <a:schemeClr val="bg1"/>
                </a:solidFill>
              </a:rPr>
              <a:t>Exodus 2: 23-25</a:t>
            </a:r>
          </a:p>
          <a:p>
            <a:pPr lvl="0"/>
            <a:br>
              <a:rPr lang="en-GB" sz="1200" dirty="0">
                <a:solidFill>
                  <a:schemeClr val="bg1"/>
                </a:solidFill>
              </a:rPr>
            </a:br>
            <a:r>
              <a:rPr lang="en-GB" sz="3200" dirty="0">
                <a:solidFill>
                  <a:schemeClr val="bg1"/>
                </a:solidFill>
              </a:rPr>
              <a:t>“During that long period, the king of Egypt died. The Israelites groaned in their slavery and cried out, and their cry for help because of their slavery went up to God. God heard their groaning and </a:t>
            </a:r>
            <a:r>
              <a:rPr lang="en-GB" sz="3200" b="1" dirty="0">
                <a:solidFill>
                  <a:schemeClr val="bg1"/>
                </a:solidFill>
              </a:rPr>
              <a:t>he remembered his covenant with Abraham</a:t>
            </a:r>
            <a:r>
              <a:rPr lang="en-GB" sz="3200" dirty="0">
                <a:solidFill>
                  <a:schemeClr val="bg1"/>
                </a:solidFill>
              </a:rPr>
              <a:t>, with Isaac and with Jacob. So God looked on the Israelites and was concerned about them.” </a:t>
            </a: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4274678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1275470" y="1463409"/>
            <a:ext cx="11254154" cy="4524315"/>
          </a:xfrm>
          <a:prstGeom prst="rect">
            <a:avLst/>
          </a:prstGeom>
          <a:noFill/>
        </p:spPr>
        <p:txBody>
          <a:bodyPr wrap="square" rtlCol="0">
            <a:spAutoFit/>
          </a:bodyPr>
          <a:lstStyle/>
          <a:p>
            <a:r>
              <a:rPr lang="en-GB" sz="3200" b="1" dirty="0">
                <a:solidFill>
                  <a:schemeClr val="bg1"/>
                </a:solidFill>
                <a:effectLst>
                  <a:outerShdw blurRad="38100" dist="38100" dir="2700000" algn="tl">
                    <a:srgbClr val="000000">
                      <a:alpha val="43137"/>
                    </a:srgbClr>
                  </a:outerShdw>
                </a:effectLst>
              </a:rPr>
              <a:t>For the journey: Faith</a:t>
            </a:r>
          </a:p>
          <a:p>
            <a:r>
              <a:rPr lang="en-GB" sz="3200" dirty="0">
                <a:solidFill>
                  <a:schemeClr val="bg1"/>
                </a:solidFill>
              </a:rPr>
              <a:t>Genesis 12: 1-9 &amp; Hebrews 11: 8-13</a:t>
            </a:r>
            <a:endParaRPr lang="en-US" sz="3200" dirty="0">
              <a:solidFill>
                <a:schemeClr val="bg1"/>
              </a:solidFill>
            </a:endParaRPr>
          </a:p>
          <a:p>
            <a:endParaRPr lang="en-GB" sz="3200" dirty="0">
              <a:solidFill>
                <a:schemeClr val="bg1"/>
              </a:solidFill>
            </a:endParaRPr>
          </a:p>
          <a:p>
            <a:pPr lvl="0"/>
            <a:r>
              <a:rPr lang="en-GB" sz="3200" dirty="0">
                <a:solidFill>
                  <a:schemeClr val="bg1"/>
                </a:solidFill>
              </a:rPr>
              <a:t>1. It’s (not) all about me</a:t>
            </a:r>
          </a:p>
          <a:p>
            <a:pPr lvl="0"/>
            <a:r>
              <a:rPr lang="en-GB" sz="3200" dirty="0">
                <a:solidFill>
                  <a:schemeClr val="bg1"/>
                </a:solidFill>
              </a:rPr>
              <a:t>2. God never forgets</a:t>
            </a:r>
          </a:p>
          <a:p>
            <a:pPr lvl="0"/>
            <a:r>
              <a:rPr lang="en-GB" sz="3200" b="1" dirty="0">
                <a:solidFill>
                  <a:schemeClr val="bg1"/>
                </a:solidFill>
              </a:rPr>
              <a:t>3. A ‘yet’ kind of faith, &amp; a ‘yet’ kind of people</a:t>
            </a:r>
            <a:br>
              <a:rPr lang="en-GB" sz="3200" dirty="0">
                <a:solidFill>
                  <a:schemeClr val="bg1"/>
                </a:solidFill>
              </a:rPr>
            </a:br>
            <a:endParaRPr lang="en-GB" sz="3200" dirty="0">
              <a:solidFill>
                <a:schemeClr val="bg1"/>
              </a:solidFill>
            </a:endParaRP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421576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797169" y="858499"/>
            <a:ext cx="11254154" cy="7171194"/>
          </a:xfrm>
          <a:prstGeom prst="rect">
            <a:avLst/>
          </a:prstGeom>
          <a:noFill/>
        </p:spPr>
        <p:txBody>
          <a:bodyPr wrap="square" rtlCol="0">
            <a:spAutoFit/>
          </a:bodyPr>
          <a:lstStyle/>
          <a:p>
            <a:endParaRPr lang="en-GB" sz="3200" dirty="0">
              <a:solidFill>
                <a:schemeClr val="bg1"/>
              </a:solidFill>
            </a:endParaRPr>
          </a:p>
          <a:p>
            <a:r>
              <a:rPr lang="en-GB" sz="3200" b="1" dirty="0">
                <a:solidFill>
                  <a:schemeClr val="bg1"/>
                </a:solidFill>
              </a:rPr>
              <a:t>3. A ‘yet’ kind of faith, a ‘yet’ kind of people</a:t>
            </a:r>
          </a:p>
          <a:p>
            <a:br>
              <a:rPr lang="en-GB" sz="3200" dirty="0">
                <a:solidFill>
                  <a:schemeClr val="bg1"/>
                </a:solidFill>
              </a:rPr>
            </a:br>
            <a:r>
              <a:rPr lang="en-GB" sz="3200" dirty="0">
                <a:solidFill>
                  <a:schemeClr val="bg1"/>
                </a:solidFill>
              </a:rPr>
              <a:t>Romans 4: 20-21</a:t>
            </a:r>
          </a:p>
          <a:p>
            <a:endParaRPr lang="en-GB" sz="1200" dirty="0">
              <a:solidFill>
                <a:schemeClr val="bg1"/>
              </a:solidFill>
            </a:endParaRPr>
          </a:p>
          <a:p>
            <a:r>
              <a:rPr lang="en-GB" sz="3200" dirty="0">
                <a:solidFill>
                  <a:schemeClr val="bg1"/>
                </a:solidFill>
              </a:rPr>
              <a:t>“</a:t>
            </a:r>
            <a:r>
              <a:rPr lang="en-GB" sz="3200" b="1" u="sng" dirty="0">
                <a:solidFill>
                  <a:schemeClr val="bg1"/>
                </a:solidFill>
              </a:rPr>
              <a:t>Yet</a:t>
            </a:r>
            <a:r>
              <a:rPr lang="en-GB" sz="3200" dirty="0">
                <a:solidFill>
                  <a:schemeClr val="bg1"/>
                </a:solidFill>
              </a:rPr>
              <a:t> he (Abraham) did not waver through unbelief regarding the promise of God, but was strengthened in his faith and gave glory to God, being fully persuaded that God had power to do what he had promised.” </a:t>
            </a:r>
          </a:p>
          <a:p>
            <a:endParaRPr lang="en-GB" sz="3200" dirty="0">
              <a:solidFill>
                <a:schemeClr val="bg1"/>
              </a:solidFill>
            </a:endParaRPr>
          </a:p>
          <a:p>
            <a:endParaRPr lang="en-GB" sz="3200" b="1" dirty="0">
              <a:solidFill>
                <a:schemeClr val="bg1"/>
              </a:solidFill>
            </a:endParaRPr>
          </a:p>
          <a:p>
            <a:pPr lvl="0"/>
            <a:br>
              <a:rPr lang="en-GB" sz="3200" dirty="0">
                <a:solidFill>
                  <a:schemeClr val="bg1"/>
                </a:solidFill>
              </a:rPr>
            </a:br>
            <a:endParaRPr lang="en-GB" sz="3200" dirty="0">
              <a:solidFill>
                <a:schemeClr val="bg1"/>
              </a:solidFill>
            </a:endParaRP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13393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956603" y="1660358"/>
            <a:ext cx="10072468" cy="2246769"/>
          </a:xfrm>
          <a:prstGeom prst="rect">
            <a:avLst/>
          </a:prstGeom>
          <a:noFill/>
        </p:spPr>
        <p:txBody>
          <a:bodyPr wrap="square" rtlCol="0">
            <a:spAutoFit/>
          </a:bodyPr>
          <a:lstStyle/>
          <a:p>
            <a:r>
              <a:rPr lang="en-GB" sz="3200" dirty="0">
                <a:solidFill>
                  <a:schemeClr val="bg1"/>
                </a:solidFill>
              </a:rPr>
              <a:t>Hebrews 11: 1</a:t>
            </a:r>
          </a:p>
          <a:p>
            <a:endParaRPr lang="en-GB" sz="1200" dirty="0">
              <a:solidFill>
                <a:schemeClr val="bg1"/>
              </a:solidFill>
            </a:endParaRPr>
          </a:p>
          <a:p>
            <a:r>
              <a:rPr lang="en-GB" sz="3200" dirty="0">
                <a:solidFill>
                  <a:schemeClr val="bg1"/>
                </a:solidFill>
              </a:rPr>
              <a:t>“Now faith is confidence in what we hope for and assurance about what we do not see.”</a:t>
            </a:r>
          </a:p>
          <a:p>
            <a:endParaRPr lang="en-GB" sz="3200" dirty="0">
              <a:solidFill>
                <a:schemeClr val="bg1"/>
              </a:solidFill>
            </a:endParaRPr>
          </a:p>
        </p:txBody>
      </p:sp>
    </p:spTree>
    <p:extLst>
      <p:ext uri="{BB962C8B-B14F-4D97-AF65-F5344CB8AC3E}">
        <p14:creationId xmlns:p14="http://schemas.microsoft.com/office/powerpoint/2010/main" val="114493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886265" y="942905"/>
            <a:ext cx="10072468" cy="4216539"/>
          </a:xfrm>
          <a:prstGeom prst="rect">
            <a:avLst/>
          </a:prstGeom>
          <a:noFill/>
        </p:spPr>
        <p:txBody>
          <a:bodyPr wrap="square" rtlCol="0">
            <a:spAutoFit/>
          </a:bodyPr>
          <a:lstStyle/>
          <a:p>
            <a:r>
              <a:rPr lang="en-GB" sz="3200" b="1" dirty="0">
                <a:solidFill>
                  <a:schemeClr val="bg1"/>
                </a:solidFill>
              </a:rPr>
              <a:t>Abraham</a:t>
            </a:r>
          </a:p>
          <a:p>
            <a:endParaRPr lang="en-GB" sz="3200" dirty="0">
              <a:solidFill>
                <a:schemeClr val="bg1"/>
              </a:solidFill>
            </a:endParaRPr>
          </a:p>
          <a:p>
            <a:r>
              <a:rPr lang="en-GB" sz="3200" dirty="0">
                <a:solidFill>
                  <a:schemeClr val="bg1"/>
                </a:solidFill>
              </a:rPr>
              <a:t>“God’s first words to Abraham were not encouraging declarations of comfort and peace. Nor even a voice of promise and protection. Instead, God’s voice bought disruption and displacement and caused Abraham and his wife to become wandering nomads…” </a:t>
            </a:r>
          </a:p>
          <a:p>
            <a:endParaRPr lang="en-GB" sz="1200" dirty="0">
              <a:solidFill>
                <a:schemeClr val="bg1"/>
              </a:solidFill>
            </a:endParaRPr>
          </a:p>
          <a:p>
            <a:r>
              <a:rPr lang="en-GB" sz="3200" dirty="0" err="1">
                <a:solidFill>
                  <a:schemeClr val="bg1"/>
                </a:solidFill>
              </a:rPr>
              <a:t>Krish</a:t>
            </a:r>
            <a:r>
              <a:rPr lang="en-GB" sz="3200" dirty="0">
                <a:solidFill>
                  <a:schemeClr val="bg1"/>
                </a:solidFill>
              </a:rPr>
              <a:t> </a:t>
            </a:r>
            <a:r>
              <a:rPr lang="en-GB" sz="3200" dirty="0" err="1">
                <a:solidFill>
                  <a:schemeClr val="bg1"/>
                </a:solidFill>
              </a:rPr>
              <a:t>Kandiah</a:t>
            </a:r>
            <a:r>
              <a:rPr lang="en-GB" sz="3200" dirty="0">
                <a:solidFill>
                  <a:schemeClr val="bg1"/>
                </a:solidFill>
              </a:rPr>
              <a:t> – God is Stranger</a:t>
            </a:r>
          </a:p>
        </p:txBody>
      </p:sp>
    </p:spTree>
    <p:extLst>
      <p:ext uri="{BB962C8B-B14F-4D97-AF65-F5344CB8AC3E}">
        <p14:creationId xmlns:p14="http://schemas.microsoft.com/office/powerpoint/2010/main" val="325785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379828" y="337995"/>
            <a:ext cx="11254154" cy="5724644"/>
          </a:xfrm>
          <a:prstGeom prst="rect">
            <a:avLst/>
          </a:prstGeom>
          <a:noFill/>
        </p:spPr>
        <p:txBody>
          <a:bodyPr wrap="square" rtlCol="0">
            <a:spAutoFit/>
          </a:bodyPr>
          <a:lstStyle/>
          <a:p>
            <a:r>
              <a:rPr lang="en-GB" sz="3200" b="1" dirty="0">
                <a:solidFill>
                  <a:schemeClr val="bg1"/>
                </a:solidFill>
              </a:rPr>
              <a:t>Genesis 12: 1-9 </a:t>
            </a:r>
            <a:br>
              <a:rPr lang="en-GB" sz="3200" b="1" dirty="0">
                <a:solidFill>
                  <a:schemeClr val="bg1"/>
                </a:solidFill>
              </a:rPr>
            </a:br>
            <a:br>
              <a:rPr lang="en-GB" sz="1400" b="1" dirty="0">
                <a:solidFill>
                  <a:schemeClr val="bg1"/>
                </a:solidFill>
              </a:rPr>
            </a:br>
            <a:r>
              <a:rPr lang="en-GB" sz="3200" b="1" dirty="0">
                <a:solidFill>
                  <a:schemeClr val="bg1"/>
                </a:solidFill>
              </a:rPr>
              <a:t>The call of Abram</a:t>
            </a:r>
            <a:endParaRPr lang="en-GB" sz="3200" dirty="0">
              <a:solidFill>
                <a:schemeClr val="bg1"/>
              </a:solidFill>
            </a:endParaRPr>
          </a:p>
          <a:p>
            <a:r>
              <a:rPr lang="en-GB" sz="3200" dirty="0">
                <a:solidFill>
                  <a:schemeClr val="bg1"/>
                </a:solidFill>
              </a:rPr>
              <a:t>The </a:t>
            </a:r>
            <a:r>
              <a:rPr lang="en-GB" sz="3200" cap="small" dirty="0">
                <a:solidFill>
                  <a:schemeClr val="bg1"/>
                </a:solidFill>
              </a:rPr>
              <a:t>Lord</a:t>
            </a:r>
            <a:r>
              <a:rPr lang="en-GB" sz="3200" dirty="0">
                <a:solidFill>
                  <a:schemeClr val="bg1"/>
                </a:solidFill>
              </a:rPr>
              <a:t> had said to Abram, ‘Go from your country, your people and your father’s household to the land I will show you.</a:t>
            </a:r>
          </a:p>
          <a:p>
            <a:r>
              <a:rPr lang="en-GB" sz="3200" b="1" baseline="30000" dirty="0">
                <a:solidFill>
                  <a:schemeClr val="bg1"/>
                </a:solidFill>
              </a:rPr>
              <a:t>2 </a:t>
            </a:r>
            <a:r>
              <a:rPr lang="en-GB" sz="3200" dirty="0">
                <a:solidFill>
                  <a:schemeClr val="bg1"/>
                </a:solidFill>
              </a:rPr>
              <a:t>‘I will make you into a great nation,</a:t>
            </a:r>
            <a:br>
              <a:rPr lang="en-GB" sz="3200" dirty="0">
                <a:solidFill>
                  <a:schemeClr val="bg1"/>
                </a:solidFill>
              </a:rPr>
            </a:br>
            <a:r>
              <a:rPr lang="en-GB" sz="3200" dirty="0">
                <a:solidFill>
                  <a:schemeClr val="bg1"/>
                </a:solidFill>
              </a:rPr>
              <a:t>    and I will bless you;</a:t>
            </a:r>
            <a:br>
              <a:rPr lang="en-GB" sz="3200" dirty="0">
                <a:solidFill>
                  <a:schemeClr val="bg1"/>
                </a:solidFill>
              </a:rPr>
            </a:br>
            <a:r>
              <a:rPr lang="en-GB" sz="3200" dirty="0">
                <a:solidFill>
                  <a:schemeClr val="bg1"/>
                </a:solidFill>
              </a:rPr>
              <a:t>I will make your name great,</a:t>
            </a:r>
            <a:br>
              <a:rPr lang="en-GB" sz="3200" dirty="0">
                <a:solidFill>
                  <a:schemeClr val="bg1"/>
                </a:solidFill>
              </a:rPr>
            </a:br>
            <a:r>
              <a:rPr lang="en-GB" sz="3200" dirty="0">
                <a:solidFill>
                  <a:schemeClr val="bg1"/>
                </a:solidFill>
              </a:rPr>
              <a:t>    and you will be a blessing. </a:t>
            </a:r>
            <a:br>
              <a:rPr lang="en-GB" sz="3200" dirty="0">
                <a:solidFill>
                  <a:schemeClr val="bg1"/>
                </a:solidFill>
              </a:rPr>
            </a:br>
            <a:r>
              <a:rPr lang="en-GB" sz="3200" b="1" baseline="30000" dirty="0">
                <a:solidFill>
                  <a:schemeClr val="bg1"/>
                </a:solidFill>
              </a:rPr>
              <a:t>3 </a:t>
            </a:r>
            <a:r>
              <a:rPr lang="en-GB" sz="3200" dirty="0">
                <a:solidFill>
                  <a:schemeClr val="bg1"/>
                </a:solidFill>
              </a:rPr>
              <a:t>I will bless those who bless you,</a:t>
            </a:r>
            <a:br>
              <a:rPr lang="en-GB" sz="3200" dirty="0">
                <a:solidFill>
                  <a:schemeClr val="bg1"/>
                </a:solidFill>
              </a:rPr>
            </a:br>
            <a:r>
              <a:rPr lang="en-GB" sz="3200" dirty="0">
                <a:solidFill>
                  <a:schemeClr val="bg1"/>
                </a:solidFill>
              </a:rPr>
              <a:t>    and whoever curses you I will curse;</a:t>
            </a:r>
            <a:br>
              <a:rPr lang="en-GB" sz="3200" dirty="0">
                <a:solidFill>
                  <a:schemeClr val="bg1"/>
                </a:solidFill>
              </a:rPr>
            </a:br>
            <a:r>
              <a:rPr lang="en-GB" sz="3200" dirty="0">
                <a:solidFill>
                  <a:schemeClr val="bg1"/>
                </a:solidFill>
              </a:rPr>
              <a:t>and all peoples on earth will be blessed through you.’</a:t>
            </a:r>
          </a:p>
        </p:txBody>
      </p:sp>
    </p:spTree>
    <p:extLst>
      <p:ext uri="{BB962C8B-B14F-4D97-AF65-F5344CB8AC3E}">
        <p14:creationId xmlns:p14="http://schemas.microsoft.com/office/powerpoint/2010/main" val="227078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281354" y="169182"/>
            <a:ext cx="11254154" cy="5724644"/>
          </a:xfrm>
          <a:prstGeom prst="rect">
            <a:avLst/>
          </a:prstGeom>
          <a:noFill/>
        </p:spPr>
        <p:txBody>
          <a:bodyPr wrap="square" rtlCol="0">
            <a:spAutoFit/>
          </a:bodyPr>
          <a:lstStyle/>
          <a:p>
            <a:r>
              <a:rPr lang="en-GB" sz="3200" b="1" dirty="0">
                <a:solidFill>
                  <a:schemeClr val="bg1"/>
                </a:solidFill>
              </a:rPr>
              <a:t>Genesis 12: 1-9 </a:t>
            </a:r>
            <a:br>
              <a:rPr lang="en-GB" sz="3200" b="1" dirty="0">
                <a:solidFill>
                  <a:schemeClr val="bg1"/>
                </a:solidFill>
              </a:rPr>
            </a:br>
            <a:br>
              <a:rPr lang="en-GB" sz="1400" b="1" dirty="0">
                <a:solidFill>
                  <a:schemeClr val="bg1"/>
                </a:solidFill>
              </a:rPr>
            </a:br>
            <a:r>
              <a:rPr lang="en-GB" sz="3200" b="1" baseline="30000" dirty="0">
                <a:solidFill>
                  <a:schemeClr val="bg1"/>
                </a:solidFill>
              </a:rPr>
              <a:t>4 </a:t>
            </a:r>
            <a:r>
              <a:rPr lang="en-GB" sz="3200" dirty="0">
                <a:solidFill>
                  <a:schemeClr val="bg1"/>
                </a:solidFill>
              </a:rPr>
              <a:t>So Abram went, as the </a:t>
            </a:r>
            <a:r>
              <a:rPr lang="en-GB" sz="3200" cap="small" dirty="0">
                <a:solidFill>
                  <a:schemeClr val="bg1"/>
                </a:solidFill>
              </a:rPr>
              <a:t>Lord</a:t>
            </a:r>
            <a:r>
              <a:rPr lang="en-GB" sz="3200" dirty="0">
                <a:solidFill>
                  <a:schemeClr val="bg1"/>
                </a:solidFill>
              </a:rPr>
              <a:t> had told him; and Lot went with him. Abram was seventy-five years old when he set out from Harran. </a:t>
            </a:r>
            <a:r>
              <a:rPr lang="en-GB" sz="3200" b="1" baseline="30000" dirty="0">
                <a:solidFill>
                  <a:schemeClr val="bg1"/>
                </a:solidFill>
              </a:rPr>
              <a:t>5 </a:t>
            </a:r>
            <a:r>
              <a:rPr lang="en-GB" sz="3200" dirty="0">
                <a:solidFill>
                  <a:schemeClr val="bg1"/>
                </a:solidFill>
              </a:rPr>
              <a:t>He took his wife Sarai, his nephew Lot, all the possessions they had accumulated and the people they had acquired in Harran, and they set out for the land of Canaan, and they arrived there.</a:t>
            </a:r>
          </a:p>
          <a:p>
            <a:r>
              <a:rPr lang="en-GB" sz="3200" b="1" baseline="30000" dirty="0">
                <a:solidFill>
                  <a:schemeClr val="bg1"/>
                </a:solidFill>
              </a:rPr>
              <a:t>6 </a:t>
            </a:r>
            <a:r>
              <a:rPr lang="en-GB" sz="3200" dirty="0">
                <a:solidFill>
                  <a:schemeClr val="bg1"/>
                </a:solidFill>
              </a:rPr>
              <a:t>Abram travelled through the land as far as the site of the great tree of </a:t>
            </a:r>
            <a:r>
              <a:rPr lang="en-GB" sz="3200" dirty="0" err="1">
                <a:solidFill>
                  <a:schemeClr val="bg1"/>
                </a:solidFill>
              </a:rPr>
              <a:t>Moreh</a:t>
            </a:r>
            <a:r>
              <a:rPr lang="en-GB" sz="3200" dirty="0">
                <a:solidFill>
                  <a:schemeClr val="bg1"/>
                </a:solidFill>
              </a:rPr>
              <a:t> at Shechem. At that time the Canaanites were in the land. </a:t>
            </a:r>
            <a:r>
              <a:rPr lang="en-GB" sz="3200" b="1" baseline="30000" dirty="0">
                <a:solidFill>
                  <a:schemeClr val="bg1"/>
                </a:solidFill>
              </a:rPr>
              <a:t>7 </a:t>
            </a:r>
            <a:r>
              <a:rPr lang="en-GB" sz="3200" dirty="0">
                <a:solidFill>
                  <a:schemeClr val="bg1"/>
                </a:solidFill>
              </a:rPr>
              <a:t>The </a:t>
            </a:r>
            <a:r>
              <a:rPr lang="en-GB" sz="3200" cap="small" dirty="0">
                <a:solidFill>
                  <a:schemeClr val="bg1"/>
                </a:solidFill>
              </a:rPr>
              <a:t>Lord</a:t>
            </a:r>
            <a:r>
              <a:rPr lang="en-GB" sz="3200" dirty="0">
                <a:solidFill>
                  <a:schemeClr val="bg1"/>
                </a:solidFill>
              </a:rPr>
              <a:t> appeared to Abram and said, ‘To your offspring</a:t>
            </a:r>
            <a:r>
              <a:rPr lang="en-GB" sz="3200" baseline="30000" dirty="0">
                <a:solidFill>
                  <a:schemeClr val="bg1"/>
                </a:solidFill>
              </a:rPr>
              <a:t> </a:t>
            </a:r>
            <a:r>
              <a:rPr lang="en-GB" sz="3200" dirty="0">
                <a:solidFill>
                  <a:schemeClr val="bg1"/>
                </a:solidFill>
              </a:rPr>
              <a:t>I will give this land.’ So he built an altar there to the </a:t>
            </a:r>
            <a:r>
              <a:rPr lang="en-GB" sz="3200" cap="small" dirty="0">
                <a:solidFill>
                  <a:schemeClr val="bg1"/>
                </a:solidFill>
              </a:rPr>
              <a:t>Lord</a:t>
            </a:r>
            <a:r>
              <a:rPr lang="en-GB" sz="3200" dirty="0">
                <a:solidFill>
                  <a:schemeClr val="bg1"/>
                </a:solidFill>
              </a:rPr>
              <a:t>, who had appeared to him.</a:t>
            </a:r>
          </a:p>
        </p:txBody>
      </p:sp>
    </p:spTree>
    <p:extLst>
      <p:ext uri="{BB962C8B-B14F-4D97-AF65-F5344CB8AC3E}">
        <p14:creationId xmlns:p14="http://schemas.microsoft.com/office/powerpoint/2010/main" val="152641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590844" y="1139852"/>
            <a:ext cx="11254154" cy="3262432"/>
          </a:xfrm>
          <a:prstGeom prst="rect">
            <a:avLst/>
          </a:prstGeom>
          <a:noFill/>
        </p:spPr>
        <p:txBody>
          <a:bodyPr wrap="square" rtlCol="0">
            <a:spAutoFit/>
          </a:bodyPr>
          <a:lstStyle/>
          <a:p>
            <a:r>
              <a:rPr lang="en-GB" sz="3200" b="1" dirty="0">
                <a:solidFill>
                  <a:schemeClr val="bg1"/>
                </a:solidFill>
              </a:rPr>
              <a:t>Genesis 12: 1-9 </a:t>
            </a:r>
            <a:br>
              <a:rPr lang="en-GB" sz="3200" b="1" dirty="0">
                <a:solidFill>
                  <a:schemeClr val="bg1"/>
                </a:solidFill>
              </a:rPr>
            </a:br>
            <a:br>
              <a:rPr lang="en-GB" sz="1400" b="1" dirty="0">
                <a:solidFill>
                  <a:schemeClr val="bg1"/>
                </a:solidFill>
              </a:rPr>
            </a:br>
            <a:r>
              <a:rPr lang="en-GB" sz="3200" b="1" baseline="30000" dirty="0">
                <a:solidFill>
                  <a:schemeClr val="bg1"/>
                </a:solidFill>
              </a:rPr>
              <a:t>8 </a:t>
            </a:r>
            <a:r>
              <a:rPr lang="en-GB" sz="3200" dirty="0">
                <a:solidFill>
                  <a:schemeClr val="bg1"/>
                </a:solidFill>
              </a:rPr>
              <a:t>From there he went on towards the hills east of Bethel and pitched his tent, with Bethel on the west and Ai on the east. There he built an altar to the </a:t>
            </a:r>
            <a:r>
              <a:rPr lang="en-GB" sz="3200" cap="small" dirty="0">
                <a:solidFill>
                  <a:schemeClr val="bg1"/>
                </a:solidFill>
              </a:rPr>
              <a:t>Lord</a:t>
            </a:r>
            <a:r>
              <a:rPr lang="en-GB" sz="3200" dirty="0">
                <a:solidFill>
                  <a:schemeClr val="bg1"/>
                </a:solidFill>
              </a:rPr>
              <a:t> and called on the name of the </a:t>
            </a:r>
            <a:r>
              <a:rPr lang="en-GB" sz="3200" cap="small" dirty="0">
                <a:solidFill>
                  <a:schemeClr val="bg1"/>
                </a:solidFill>
              </a:rPr>
              <a:t>Lord</a:t>
            </a:r>
            <a:r>
              <a:rPr lang="en-GB" sz="3200" dirty="0">
                <a:solidFill>
                  <a:schemeClr val="bg1"/>
                </a:solidFill>
              </a:rPr>
              <a:t>.</a:t>
            </a:r>
          </a:p>
          <a:p>
            <a:r>
              <a:rPr lang="en-GB" sz="3200" b="1" baseline="30000" dirty="0">
                <a:solidFill>
                  <a:schemeClr val="bg1"/>
                </a:solidFill>
              </a:rPr>
              <a:t>9 </a:t>
            </a:r>
            <a:r>
              <a:rPr lang="en-GB" sz="3200" dirty="0">
                <a:solidFill>
                  <a:schemeClr val="bg1"/>
                </a:solidFill>
              </a:rPr>
              <a:t>Then Abram set out and continued towards the Negev.</a:t>
            </a:r>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2676541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253218" y="155114"/>
            <a:ext cx="11254154" cy="5786199"/>
          </a:xfrm>
          <a:prstGeom prst="rect">
            <a:avLst/>
          </a:prstGeom>
          <a:noFill/>
        </p:spPr>
        <p:txBody>
          <a:bodyPr wrap="square" rtlCol="0">
            <a:spAutoFit/>
          </a:bodyPr>
          <a:lstStyle/>
          <a:p>
            <a:r>
              <a:rPr lang="en-GB" sz="3200" b="1" dirty="0">
                <a:solidFill>
                  <a:schemeClr val="bg1"/>
                </a:solidFill>
              </a:rPr>
              <a:t>Hebrews 11: 8-13 </a:t>
            </a:r>
            <a:br>
              <a:rPr lang="en-GB" sz="3200" b="1" dirty="0">
                <a:solidFill>
                  <a:schemeClr val="bg1"/>
                </a:solidFill>
              </a:rPr>
            </a:br>
            <a:br>
              <a:rPr lang="en-GB" b="1" dirty="0">
                <a:solidFill>
                  <a:schemeClr val="bg1"/>
                </a:solidFill>
              </a:rPr>
            </a:br>
            <a:r>
              <a:rPr lang="en-GB" sz="3200" b="1" baseline="30000" dirty="0">
                <a:solidFill>
                  <a:schemeClr val="bg1"/>
                </a:solidFill>
              </a:rPr>
              <a:t>8 </a:t>
            </a:r>
            <a:r>
              <a:rPr lang="en-GB" sz="3200" dirty="0">
                <a:solidFill>
                  <a:schemeClr val="bg1"/>
                </a:solidFill>
              </a:rPr>
              <a:t>By faith Abraham, when called to go to a place he would later receive as his inheritance, obeyed and went, even though he did not know where he was going. </a:t>
            </a:r>
            <a:r>
              <a:rPr lang="en-GB" sz="3200" b="1" baseline="30000" dirty="0">
                <a:solidFill>
                  <a:schemeClr val="bg1"/>
                </a:solidFill>
              </a:rPr>
              <a:t>9 </a:t>
            </a:r>
            <a:r>
              <a:rPr lang="en-GB" sz="3200" dirty="0">
                <a:solidFill>
                  <a:schemeClr val="bg1"/>
                </a:solidFill>
              </a:rPr>
              <a:t>By faith he made his home in the promised land like a stranger in a foreign country; he lived in tents, as did Isaac and Jacob, who were heirs with him of the same promise. </a:t>
            </a:r>
            <a:r>
              <a:rPr lang="en-GB" sz="3200" b="1" baseline="30000" dirty="0">
                <a:solidFill>
                  <a:schemeClr val="bg1"/>
                </a:solidFill>
              </a:rPr>
              <a:t>10 </a:t>
            </a:r>
            <a:r>
              <a:rPr lang="en-GB" sz="3200" dirty="0">
                <a:solidFill>
                  <a:schemeClr val="bg1"/>
                </a:solidFill>
              </a:rPr>
              <a:t>For he was looking forward to the city with foundations, whose architect and builder is God. </a:t>
            </a:r>
            <a:r>
              <a:rPr lang="en-GB" sz="3200" b="1" baseline="30000" dirty="0">
                <a:solidFill>
                  <a:schemeClr val="bg1"/>
                </a:solidFill>
              </a:rPr>
              <a:t>11 </a:t>
            </a:r>
            <a:r>
              <a:rPr lang="en-GB" sz="3200" dirty="0">
                <a:solidFill>
                  <a:schemeClr val="bg1"/>
                </a:solidFill>
              </a:rPr>
              <a:t>And by faith even Sarah, who was past childbearing age, was enabled to bear children because she</a:t>
            </a:r>
            <a:r>
              <a:rPr lang="en-GB" sz="3200" baseline="30000" dirty="0">
                <a:solidFill>
                  <a:schemeClr val="bg1"/>
                </a:solidFill>
              </a:rPr>
              <a:t> </a:t>
            </a:r>
            <a:r>
              <a:rPr lang="en-GB" sz="3200" dirty="0">
                <a:solidFill>
                  <a:schemeClr val="bg1"/>
                </a:solidFill>
              </a:rPr>
              <a:t>considered him faithful who had made the promise. </a:t>
            </a:r>
          </a:p>
        </p:txBody>
      </p:sp>
    </p:spTree>
    <p:extLst>
      <p:ext uri="{BB962C8B-B14F-4D97-AF65-F5344CB8AC3E}">
        <p14:creationId xmlns:p14="http://schemas.microsoft.com/office/powerpoint/2010/main" val="2937327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604911" y="900702"/>
            <a:ext cx="11254154" cy="5478423"/>
          </a:xfrm>
          <a:prstGeom prst="rect">
            <a:avLst/>
          </a:prstGeom>
          <a:noFill/>
        </p:spPr>
        <p:txBody>
          <a:bodyPr wrap="square" rtlCol="0">
            <a:spAutoFit/>
          </a:bodyPr>
          <a:lstStyle/>
          <a:p>
            <a:r>
              <a:rPr lang="en-GB" sz="3200" b="1" dirty="0">
                <a:solidFill>
                  <a:schemeClr val="bg1"/>
                </a:solidFill>
              </a:rPr>
              <a:t>Hebrews 11: 8-13 </a:t>
            </a:r>
            <a:br>
              <a:rPr lang="en-GB" sz="3200" b="1" dirty="0">
                <a:solidFill>
                  <a:schemeClr val="bg1"/>
                </a:solidFill>
              </a:rPr>
            </a:br>
            <a:br>
              <a:rPr lang="en-GB" b="1" dirty="0">
                <a:solidFill>
                  <a:schemeClr val="bg1"/>
                </a:solidFill>
              </a:rPr>
            </a:br>
            <a:r>
              <a:rPr lang="en-GB" sz="3200" b="1" baseline="30000" dirty="0">
                <a:solidFill>
                  <a:schemeClr val="bg1"/>
                </a:solidFill>
              </a:rPr>
              <a:t>12 </a:t>
            </a:r>
            <a:r>
              <a:rPr lang="en-GB" sz="3200" dirty="0">
                <a:solidFill>
                  <a:schemeClr val="bg1"/>
                </a:solidFill>
              </a:rPr>
              <a:t>And so from this one man, and he as good as dead, came descendants as numerous as the stars in the sky and as countless as the sand on the seashore.</a:t>
            </a:r>
          </a:p>
          <a:p>
            <a:endParaRPr lang="en-GB" sz="1200" dirty="0">
              <a:solidFill>
                <a:schemeClr val="bg1"/>
              </a:solidFill>
            </a:endParaRPr>
          </a:p>
          <a:p>
            <a:r>
              <a:rPr lang="en-GB" sz="3200" b="1" baseline="30000" dirty="0">
                <a:solidFill>
                  <a:schemeClr val="bg1"/>
                </a:solidFill>
              </a:rPr>
              <a:t>13 </a:t>
            </a:r>
            <a:r>
              <a:rPr lang="en-GB" sz="3200" dirty="0">
                <a:solidFill>
                  <a:schemeClr val="bg1"/>
                </a:solidFill>
              </a:rPr>
              <a:t>All these people were still living by faith when they died. They did not receive the things promised; they only saw them and welcomed them from a distance, admitting that they were foreigners and strangers on earth. </a:t>
            </a: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123821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CC2C81-6BA3-2383-5755-86489947FCC9}"/>
              </a:ext>
            </a:extLst>
          </p:cNvPr>
          <p:cNvSpPr txBox="1"/>
          <p:nvPr/>
        </p:nvSpPr>
        <p:spPr>
          <a:xfrm>
            <a:off x="1275470" y="1463409"/>
            <a:ext cx="11254154" cy="4524315"/>
          </a:xfrm>
          <a:prstGeom prst="rect">
            <a:avLst/>
          </a:prstGeom>
          <a:noFill/>
        </p:spPr>
        <p:txBody>
          <a:bodyPr wrap="square" rtlCol="0">
            <a:spAutoFit/>
          </a:bodyPr>
          <a:lstStyle/>
          <a:p>
            <a:r>
              <a:rPr lang="en-GB" sz="3200" b="1" dirty="0">
                <a:solidFill>
                  <a:schemeClr val="bg1"/>
                </a:solidFill>
                <a:effectLst>
                  <a:outerShdw blurRad="38100" dist="38100" dir="2700000" algn="tl">
                    <a:srgbClr val="000000">
                      <a:alpha val="43137"/>
                    </a:srgbClr>
                  </a:outerShdw>
                </a:effectLst>
              </a:rPr>
              <a:t>For the journey: Faith</a:t>
            </a:r>
          </a:p>
          <a:p>
            <a:r>
              <a:rPr lang="en-GB" sz="3200" dirty="0">
                <a:solidFill>
                  <a:schemeClr val="bg1"/>
                </a:solidFill>
              </a:rPr>
              <a:t>Genesis 12: 1-9 &amp; Hebrews 11: 8-13</a:t>
            </a:r>
            <a:endParaRPr lang="en-US" sz="3200" dirty="0">
              <a:solidFill>
                <a:schemeClr val="bg1"/>
              </a:solidFill>
            </a:endParaRPr>
          </a:p>
          <a:p>
            <a:endParaRPr lang="en-GB" sz="3200" dirty="0">
              <a:solidFill>
                <a:schemeClr val="bg1"/>
              </a:solidFill>
            </a:endParaRPr>
          </a:p>
          <a:p>
            <a:pPr lvl="0"/>
            <a:r>
              <a:rPr lang="en-GB" sz="3200" dirty="0">
                <a:solidFill>
                  <a:schemeClr val="bg1"/>
                </a:solidFill>
              </a:rPr>
              <a:t>1. It’s (not) all about me</a:t>
            </a:r>
          </a:p>
          <a:p>
            <a:pPr lvl="0"/>
            <a:r>
              <a:rPr lang="en-GB" sz="3200" dirty="0">
                <a:solidFill>
                  <a:schemeClr val="bg1"/>
                </a:solidFill>
              </a:rPr>
              <a:t>2. God never forgets</a:t>
            </a:r>
          </a:p>
          <a:p>
            <a:pPr lvl="0"/>
            <a:r>
              <a:rPr lang="en-GB" sz="3200" dirty="0">
                <a:solidFill>
                  <a:schemeClr val="bg1"/>
                </a:solidFill>
              </a:rPr>
              <a:t>3. A ‘yet’ kind of faith, &amp; a ‘yet’ kind of people</a:t>
            </a:r>
            <a:br>
              <a:rPr lang="en-GB" sz="3200" dirty="0">
                <a:solidFill>
                  <a:schemeClr val="bg1"/>
                </a:solidFill>
              </a:rPr>
            </a:br>
            <a:endParaRPr lang="en-GB" sz="3200" dirty="0">
              <a:solidFill>
                <a:schemeClr val="bg1"/>
              </a:solidFill>
            </a:endParaRPr>
          </a:p>
          <a:p>
            <a:br>
              <a:rPr lang="en-GB" sz="3200" dirty="0">
                <a:solidFill>
                  <a:schemeClr val="bg1"/>
                </a:solidFill>
              </a:rPr>
            </a:br>
            <a:endParaRPr lang="en-GB" sz="3200" dirty="0">
              <a:solidFill>
                <a:schemeClr val="bg1"/>
              </a:solidFill>
            </a:endParaRPr>
          </a:p>
        </p:txBody>
      </p:sp>
    </p:spTree>
    <p:extLst>
      <p:ext uri="{BB962C8B-B14F-4D97-AF65-F5344CB8AC3E}">
        <p14:creationId xmlns:p14="http://schemas.microsoft.com/office/powerpoint/2010/main" val="650009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1012</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North</dc:creator>
  <cp:lastModifiedBy>Esther</cp:lastModifiedBy>
  <cp:revision>10</cp:revision>
  <cp:lastPrinted>2023-09-21T10:14:44Z</cp:lastPrinted>
  <dcterms:created xsi:type="dcterms:W3CDTF">2023-09-04T09:55:58Z</dcterms:created>
  <dcterms:modified xsi:type="dcterms:W3CDTF">2023-09-21T12:47:44Z</dcterms:modified>
</cp:coreProperties>
</file>