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2" r:id="rId2"/>
    <p:sldId id="256" r:id="rId3"/>
    <p:sldId id="259" r:id="rId4"/>
    <p:sldId id="260" r:id="rId5"/>
    <p:sldId id="261" r:id="rId6"/>
    <p:sldId id="262" r:id="rId7"/>
    <p:sldId id="263" r:id="rId8"/>
    <p:sldId id="264" r:id="rId9"/>
    <p:sldId id="272" r:id="rId10"/>
    <p:sldId id="271" r:id="rId11"/>
    <p:sldId id="258" r:id="rId12"/>
    <p:sldId id="273" r:id="rId13"/>
    <p:sldId id="274" r:id="rId14"/>
    <p:sldId id="276" r:id="rId15"/>
    <p:sldId id="275" r:id="rId16"/>
    <p:sldId id="265" r:id="rId17"/>
    <p:sldId id="257" r:id="rId18"/>
    <p:sldId id="277" r:id="rId19"/>
    <p:sldId id="278" r:id="rId20"/>
    <p:sldId id="279" r:id="rId21"/>
    <p:sldId id="280" r:id="rId22"/>
    <p:sldId id="281" r:id="rId23"/>
    <p:sldId id="270"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74CC5-0223-DE4B-A60D-BD4952C37B8D}" v="70" dt="2024-01-28T08:35:22.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1353"/>
  </p:normalViewPr>
  <p:slideViewPr>
    <p:cSldViewPr snapToGrid="0">
      <p:cViewPr varScale="1">
        <p:scale>
          <a:sx n="65" d="100"/>
          <a:sy n="65" d="100"/>
        </p:scale>
        <p:origin x="2392" y="200"/>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1/30/24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Darkness of today’s world alarms us as uncertainly, violence, sin, fragility, and vulnerability surround us. Humanity’s darkness threatens our joy, contentment, and hope for the future. Sometimes we choose physical or metaphorical darkness to hide what we don’t want others to see, know, or believe about us. We might even try to hide from God, who sees and knows all.</a:t>
            </a:r>
          </a:p>
          <a:p>
            <a:r>
              <a:rPr lang="en-US" dirty="0"/>
              <a:t>God responded to our need in a glorious way: Jesus Christ, the light of the world, left heaven’s glory to dispel darkness. Under the cover of night, Jesus shed light on Nicodemus’s greatest need – to be born again. </a:t>
            </a:r>
            <a:r>
              <a:rPr lang="en-US" b="1" dirty="0"/>
              <a:t>This conversation helps us understand the light of salvation that Jesus shines on Humanity. </a:t>
            </a:r>
          </a:p>
        </p:txBody>
      </p:sp>
      <p:sp>
        <p:nvSpPr>
          <p:cNvPr id="4" name="Slide Number Placeholder 3"/>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61435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Pharisees were </a:t>
            </a:r>
            <a:r>
              <a:rPr lang="en-US" b="0" i="0" dirty="0">
                <a:solidFill>
                  <a:srgbClr val="040C28"/>
                </a:solidFill>
                <a:effectLst/>
                <a:latin typeface="Google Sans"/>
              </a:rPr>
              <a:t>members of a party that believed in resurrection and in following legal traditions that were ascribed not to the Bible but to “the traditions of the fathers.”</a:t>
            </a:r>
            <a:r>
              <a:rPr lang="en-US" b="0" i="0" dirty="0">
                <a:solidFill>
                  <a:srgbClr val="4D5156"/>
                </a:solidFill>
                <a:effectLst/>
                <a:latin typeface="Google Sans"/>
              </a:rPr>
              <a:t> Like the scribes, they were also well-known legal experts: hence the partial overlap of membership of the two groups.</a:t>
            </a:r>
            <a:endParaRPr lang="en-US" dirty="0"/>
          </a:p>
        </p:txBody>
      </p:sp>
      <p:sp>
        <p:nvSpPr>
          <p:cNvPr id="4" name="Slide Number Placeholder 3"/>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267434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a statement that runs contrary to one's expectation</a:t>
            </a:r>
          </a:p>
          <a:p>
            <a:r>
              <a:rPr lang="en-US" b="0" i="0" dirty="0">
                <a:solidFill>
                  <a:srgbClr val="4D5156"/>
                </a:solidFill>
                <a:effectLst/>
                <a:latin typeface="Google Sans"/>
              </a:rPr>
              <a:t>A paradox usually involves </a:t>
            </a:r>
            <a:r>
              <a:rPr lang="en-US" b="0" i="0" dirty="0">
                <a:solidFill>
                  <a:srgbClr val="040C28"/>
                </a:solidFill>
                <a:effectLst/>
                <a:latin typeface="Google Sans"/>
              </a:rPr>
              <a:t>contradictory-yet-interrelated elements that exist simultaneously and persist over time</a:t>
            </a:r>
            <a:r>
              <a:rPr lang="en-US" b="0" i="0" dirty="0">
                <a:solidFill>
                  <a:srgbClr val="4D5156"/>
                </a:solidFill>
                <a:effectLst/>
                <a:latin typeface="Google Sans"/>
              </a:rPr>
              <a:t>. They result in "persistent contradiction between interdependent elements" leading to a lasting "unity of opposites".</a:t>
            </a:r>
            <a:endParaRPr lang="en-US" dirty="0"/>
          </a:p>
        </p:txBody>
      </p:sp>
      <p:sp>
        <p:nvSpPr>
          <p:cNvPr id="4" name="Slide Number Placeholder 3"/>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63946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2C7D-CF5E-23B9-77A0-39F6EDB09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874F8-E768-D6AD-8AAE-457780B6C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AE124-CDDA-65DF-9C55-6EA24F4C45B3}"/>
              </a:ext>
            </a:extLst>
          </p:cNvPr>
          <p:cNvSpPr>
            <a:spLocks noGrp="1"/>
          </p:cNvSpPr>
          <p:nvPr>
            <p:ph type="body" idx="1"/>
          </p:nvPr>
        </p:nvSpPr>
        <p:spPr/>
        <p:txBody>
          <a:bodyPr/>
          <a:lstStyle/>
          <a:p>
            <a:pPr marL="0" marR="0"/>
            <a:r>
              <a:rPr lang="en-US" sz="1200" b="1" baseline="30000" dirty="0">
                <a:solidFill>
                  <a:srgbClr val="000000"/>
                </a:solidFill>
                <a:effectLst/>
                <a:latin typeface="Segoe UI" panose="020B0502040204020203" pitchFamily="34" charset="0"/>
                <a:ea typeface="Times New Roman" panose="02020603050405020304" pitchFamily="18" charset="0"/>
              </a:rPr>
              <a:t>4 </a:t>
            </a:r>
            <a:r>
              <a:rPr lang="en-US" sz="1200" dirty="0">
                <a:solidFill>
                  <a:srgbClr val="000000"/>
                </a:solidFill>
                <a:effectLst/>
                <a:latin typeface="Segoe UI" panose="020B0502040204020203" pitchFamily="34" charset="0"/>
                <a:ea typeface="Times New Roman" panose="02020603050405020304" pitchFamily="18" charset="0"/>
              </a:rPr>
              <a:t>“How can someone be born when they are old?” Nicodemus asked. “Surely they cannot enter a second time into their mother’s womb to be born!”</a:t>
            </a:r>
            <a:endParaRPr lang="en-US" sz="1200" dirty="0">
              <a:effectLst/>
              <a:latin typeface="Times New Roman" panose="02020603050405020304" pitchFamily="18" charset="0"/>
              <a:ea typeface="Times New Roman" panose="02020603050405020304" pitchFamily="18" charset="0"/>
            </a:endParaRPr>
          </a:p>
          <a:p>
            <a:pPr marL="0" marR="0"/>
            <a:r>
              <a:rPr lang="en-US" sz="1200" b="1" baseline="30000" dirty="0">
                <a:solidFill>
                  <a:srgbClr val="000000"/>
                </a:solidFill>
                <a:effectLst/>
                <a:latin typeface="Segoe UI" panose="020B0502040204020203" pitchFamily="34" charset="0"/>
                <a:ea typeface="Times New Roman" panose="02020603050405020304" pitchFamily="18" charset="0"/>
              </a:rPr>
              <a:t>5 </a:t>
            </a:r>
            <a:r>
              <a:rPr lang="en-US" sz="1200" dirty="0">
                <a:solidFill>
                  <a:srgbClr val="000000"/>
                </a:solidFill>
                <a:effectLst/>
                <a:latin typeface="Segoe UI" panose="020B0502040204020203" pitchFamily="34" charset="0"/>
                <a:ea typeface="Times New Roman" panose="02020603050405020304" pitchFamily="18" charset="0"/>
              </a:rPr>
              <a:t>Jesus answered, “Very truly I tell you, no one can enter the kingdom of God unless they are born of water and the Spirit. </a:t>
            </a:r>
            <a:r>
              <a:rPr lang="en-US" sz="1200" b="1" baseline="30000" dirty="0">
                <a:solidFill>
                  <a:srgbClr val="000000"/>
                </a:solidFill>
                <a:effectLst/>
                <a:latin typeface="Segoe UI" panose="020B0502040204020203" pitchFamily="34" charset="0"/>
                <a:ea typeface="Times New Roman" panose="02020603050405020304" pitchFamily="18" charset="0"/>
              </a:rPr>
              <a:t>6 </a:t>
            </a:r>
            <a:r>
              <a:rPr lang="en-US" sz="1200" dirty="0">
                <a:solidFill>
                  <a:srgbClr val="000000"/>
                </a:solidFill>
                <a:effectLst/>
                <a:latin typeface="Segoe UI" panose="020B0502040204020203" pitchFamily="34" charset="0"/>
                <a:ea typeface="Times New Roman" panose="02020603050405020304" pitchFamily="18" charset="0"/>
              </a:rPr>
              <a:t>Flesh gives birth to flesh, but the Spirit</a:t>
            </a:r>
            <a:r>
              <a:rPr lang="en-US" sz="1200" baseline="30000" dirty="0">
                <a:solidFill>
                  <a:srgbClr val="000000"/>
                </a:solidFill>
                <a:latin typeface="Segoe UI" panose="020B0502040204020203" pitchFamily="34" charset="0"/>
                <a:ea typeface="Times New Roman" panose="02020603050405020304" pitchFamily="18" charset="0"/>
              </a:rPr>
              <a:t> </a:t>
            </a:r>
            <a:r>
              <a:rPr lang="en-US" sz="1200" dirty="0">
                <a:solidFill>
                  <a:srgbClr val="000000"/>
                </a:solidFill>
                <a:effectLst/>
                <a:latin typeface="Segoe UI" panose="020B0502040204020203" pitchFamily="34" charset="0"/>
                <a:ea typeface="Times New Roman" panose="02020603050405020304" pitchFamily="18" charset="0"/>
              </a:rPr>
              <a:t>gives birth to spirit. </a:t>
            </a:r>
            <a:r>
              <a:rPr lang="en-US" sz="1200" b="1" baseline="30000" dirty="0">
                <a:solidFill>
                  <a:srgbClr val="000000"/>
                </a:solidFill>
                <a:effectLst/>
                <a:latin typeface="Segoe UI" panose="020B0502040204020203" pitchFamily="34" charset="0"/>
                <a:ea typeface="Times New Roman" panose="02020603050405020304" pitchFamily="18" charset="0"/>
              </a:rPr>
              <a:t>7 </a:t>
            </a:r>
            <a:r>
              <a:rPr lang="en-US" sz="1200" dirty="0">
                <a:solidFill>
                  <a:srgbClr val="000000"/>
                </a:solidFill>
                <a:effectLst/>
                <a:latin typeface="Segoe UI" panose="020B0502040204020203" pitchFamily="34" charset="0"/>
                <a:ea typeface="Times New Roman" panose="02020603050405020304" pitchFamily="18" charset="0"/>
              </a:rPr>
              <a:t>You should not be surprised at my saying, ‘You</a:t>
            </a:r>
            <a:r>
              <a:rPr lang="en-US" sz="1200" baseline="30000" dirty="0">
                <a:solidFill>
                  <a:srgbClr val="000000"/>
                </a:solidFill>
                <a:latin typeface="Segoe UI" panose="020B0502040204020203" pitchFamily="34" charset="0"/>
                <a:ea typeface="Times New Roman" panose="02020603050405020304" pitchFamily="18" charset="0"/>
              </a:rPr>
              <a:t> </a:t>
            </a:r>
            <a:r>
              <a:rPr lang="en-US" sz="1200" dirty="0">
                <a:solidFill>
                  <a:srgbClr val="000000"/>
                </a:solidFill>
                <a:effectLst/>
                <a:latin typeface="Segoe UI" panose="020B0502040204020203" pitchFamily="34" charset="0"/>
                <a:ea typeface="Times New Roman" panose="02020603050405020304" pitchFamily="18" charset="0"/>
              </a:rPr>
              <a:t>must be born again.’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30CC54-4350-8359-348E-426396EDD633}"/>
              </a:ext>
            </a:extLst>
          </p:cNvPr>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13823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DA2B-9148-BA41-1875-D1B11BFF4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9F5CE-856C-681C-E0C7-A87EDB164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E1DC8-C847-76D5-08CF-30C8AE3D96F8}"/>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a statement that runs contrary to one's expectation</a:t>
            </a:r>
          </a:p>
          <a:p>
            <a:r>
              <a:rPr lang="en-US" b="0" i="0" dirty="0">
                <a:solidFill>
                  <a:srgbClr val="4D5156"/>
                </a:solidFill>
                <a:effectLst/>
                <a:latin typeface="Google Sans"/>
              </a:rPr>
              <a:t>A paradox usually involves </a:t>
            </a:r>
            <a:r>
              <a:rPr lang="en-US" b="0" i="0" dirty="0">
                <a:solidFill>
                  <a:srgbClr val="040C28"/>
                </a:solidFill>
                <a:effectLst/>
                <a:latin typeface="Google Sans"/>
              </a:rPr>
              <a:t>contradictory-yet-interrelated elements that exist simultaneously and persist over time</a:t>
            </a:r>
            <a:r>
              <a:rPr lang="en-US" b="0" i="0" dirty="0">
                <a:solidFill>
                  <a:srgbClr val="4D5156"/>
                </a:solidFill>
                <a:effectLst/>
                <a:latin typeface="Google Sans"/>
              </a:rPr>
              <a:t>. They result in "persistent contradiction between interdependent elements" leading to a lasting "unity of opposites".</a:t>
            </a:r>
            <a:endParaRPr lang="en-US" dirty="0"/>
          </a:p>
        </p:txBody>
      </p:sp>
      <p:sp>
        <p:nvSpPr>
          <p:cNvPr id="4" name="Slide Number Placeholder 3">
            <a:extLst>
              <a:ext uri="{FF2B5EF4-FFF2-40B4-BE49-F238E27FC236}">
                <a16:creationId xmlns:a16="http://schemas.microsoft.com/office/drawing/2014/main" id="{A35ECE2C-0E8C-806C-5233-88DFF6FCE135}"/>
              </a:ext>
            </a:extLst>
          </p:cNvPr>
          <p:cNvSpPr>
            <a:spLocks noGrp="1"/>
          </p:cNvSpPr>
          <p:nvPr>
            <p:ph type="sldNum" sz="quarter" idx="5"/>
          </p:nvPr>
        </p:nvSpPr>
        <p:spPr/>
        <p:txBody>
          <a:bodyPr/>
          <a:lstStyle/>
          <a:p>
            <a:fld id="{8E070A6D-EEA0-EB40-B014-4C27C90244AC}" type="slidenum">
              <a:rPr lang="en-US" smtClean="0"/>
              <a:t>13</a:t>
            </a:fld>
            <a:endParaRPr lang="en-US"/>
          </a:p>
        </p:txBody>
      </p:sp>
    </p:spTree>
    <p:extLst>
      <p:ext uri="{BB962C8B-B14F-4D97-AF65-F5344CB8AC3E}">
        <p14:creationId xmlns:p14="http://schemas.microsoft.com/office/powerpoint/2010/main" val="131879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ED73-1097-1E7C-B19F-41800FCFF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32A31-91A1-30C4-A828-5DCA1B1CE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E0E30-2800-0A9D-908F-3AC97246031E}"/>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Jesus explained the difference between being born of flesh and the spirit.  Being born of “Flesh” points to physical birth in a physical body, which includes our will, thoughts and emotions. The fall to sin, left all flesh subject to temptation, weakness, sin and death. Being born again, spiritually, means his redeemed children receive a new will to live for him. Wind – Spirit – same word. Unseen but powerful force. The Holy Spirit “Wind” enables those who become a new creation in Christ, to see God’s Kingdom. God given Spiritual eyesight. That God has delivered them “into the Kingdom of the Son he loves. The Spirit gives eternal life and an unending relationship with God that cannot be reversed. </a:t>
            </a:r>
            <a:endParaRPr lang="en-US" dirty="0"/>
          </a:p>
        </p:txBody>
      </p:sp>
      <p:sp>
        <p:nvSpPr>
          <p:cNvPr id="4" name="Slide Number Placeholder 3">
            <a:extLst>
              <a:ext uri="{FF2B5EF4-FFF2-40B4-BE49-F238E27FC236}">
                <a16:creationId xmlns:a16="http://schemas.microsoft.com/office/drawing/2014/main" id="{7A0D62A8-50D9-9E2A-F91C-3BF75D12CCC0}"/>
              </a:ext>
            </a:extLst>
          </p:cNvPr>
          <p:cNvSpPr>
            <a:spLocks noGrp="1"/>
          </p:cNvSpPr>
          <p:nvPr>
            <p:ph type="sldNum" sz="quarter" idx="5"/>
          </p:nvPr>
        </p:nvSpPr>
        <p:spPr/>
        <p:txBody>
          <a:bodyPr/>
          <a:lstStyle/>
          <a:p>
            <a:fld id="{8E070A6D-EEA0-EB40-B014-4C27C90244AC}" type="slidenum">
              <a:rPr lang="en-US" smtClean="0"/>
              <a:t>14</a:t>
            </a:fld>
            <a:endParaRPr lang="en-US"/>
          </a:p>
        </p:txBody>
      </p:sp>
    </p:spTree>
    <p:extLst>
      <p:ext uri="{BB962C8B-B14F-4D97-AF65-F5344CB8AC3E}">
        <p14:creationId xmlns:p14="http://schemas.microsoft.com/office/powerpoint/2010/main" val="382554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5893C-7F1D-4D1F-3D1D-06D9B8305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3FB31-615C-236B-4C4A-92CFA95C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AC11C-0AC0-6D51-2BC0-F25BADE71944}"/>
              </a:ext>
            </a:extLst>
          </p:cNvPr>
          <p:cNvSpPr>
            <a:spLocks noGrp="1"/>
          </p:cNvSpPr>
          <p:nvPr>
            <p:ph type="body" idx="1"/>
          </p:nvPr>
        </p:nvSpPr>
        <p:spPr/>
        <p:txBody>
          <a:bodyPr/>
          <a:lstStyle/>
          <a:p>
            <a:r>
              <a:rPr lang="en-US" dirty="0"/>
              <a:t>Despite his vast knowledge, Nicodemus was perplexed – How can this be? Despite his extensive learning, he remained blinded by unbelief. He was blind to the plain declaration of Scripture. In contrast to his disciples – unschooled, simple fisherman, who had the faith to follow Jesus, Nicodemus knew the law, but lacked the eyes of faith. Jesus reaches back to two striking prophesies pointing to Jesus power and authority, and centrality to salvation. </a:t>
            </a:r>
          </a:p>
        </p:txBody>
      </p:sp>
      <p:sp>
        <p:nvSpPr>
          <p:cNvPr id="4" name="Slide Number Placeholder 3">
            <a:extLst>
              <a:ext uri="{FF2B5EF4-FFF2-40B4-BE49-F238E27FC236}">
                <a16:creationId xmlns:a16="http://schemas.microsoft.com/office/drawing/2014/main" id="{37ED92E2-12A3-D036-F8D0-DF80EDA6748E}"/>
              </a:ext>
            </a:extLst>
          </p:cNvPr>
          <p:cNvSpPr>
            <a:spLocks noGrp="1"/>
          </p:cNvSpPr>
          <p:nvPr>
            <p:ph type="sldNum" sz="quarter" idx="5"/>
          </p:nvPr>
        </p:nvSpPr>
        <p:spPr/>
        <p:txBody>
          <a:bodyPr/>
          <a:lstStyle/>
          <a:p>
            <a:fld id="{8E070A6D-EEA0-EB40-B014-4C27C90244AC}" type="slidenum">
              <a:rPr lang="en-US" smtClean="0"/>
              <a:t>15</a:t>
            </a:fld>
            <a:endParaRPr lang="en-US"/>
          </a:p>
        </p:txBody>
      </p:sp>
    </p:spTree>
    <p:extLst>
      <p:ext uri="{BB962C8B-B14F-4D97-AF65-F5344CB8AC3E}">
        <p14:creationId xmlns:p14="http://schemas.microsoft.com/office/powerpoint/2010/main" val="108268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 the “Son of Man” God himself, taking on flesh and blood. The unthinkable – scandalous – but through this obedience was given absolute reign and authority. </a:t>
            </a:r>
          </a:p>
        </p:txBody>
      </p:sp>
      <p:sp>
        <p:nvSpPr>
          <p:cNvPr id="4" name="Slide Number Placeholder 3"/>
          <p:cNvSpPr>
            <a:spLocks noGrp="1"/>
          </p:cNvSpPr>
          <p:nvPr>
            <p:ph type="sldNum" sz="quarter" idx="5"/>
          </p:nvPr>
        </p:nvSpPr>
        <p:spPr/>
        <p:txBody>
          <a:bodyPr/>
          <a:lstStyle/>
          <a:p>
            <a:fld id="{8E070A6D-EEA0-EB40-B014-4C27C90244AC}" type="slidenum">
              <a:rPr lang="en-US" smtClean="0"/>
              <a:t>16</a:t>
            </a:fld>
            <a:endParaRPr lang="en-US"/>
          </a:p>
        </p:txBody>
      </p:sp>
    </p:spTree>
    <p:extLst>
      <p:ext uri="{BB962C8B-B14F-4D97-AF65-F5344CB8AC3E}">
        <p14:creationId xmlns:p14="http://schemas.microsoft.com/office/powerpoint/2010/main" val="111642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cursed thing becomes and object of mercy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Moses Bronze Snake in the Wilderness (Num 21:6-9) – a symbol of healing even today – the snake on a pole – medical professionals (CADUCEUS)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redemptive work of the cross. Jesus became sin for us, that we might receive salvation. Physical deliverance, healing, by looking at the symbol of death.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 look of Faith!</a:t>
            </a:r>
          </a:p>
          <a:p>
            <a:endParaRPr lang="en-US" dirty="0"/>
          </a:p>
        </p:txBody>
      </p:sp>
      <p:sp>
        <p:nvSpPr>
          <p:cNvPr id="4" name="Slide Number Placeholder 3"/>
          <p:cNvSpPr>
            <a:spLocks noGrp="1"/>
          </p:cNvSpPr>
          <p:nvPr>
            <p:ph type="sldNum" sz="quarter" idx="5"/>
          </p:nvPr>
        </p:nvSpPr>
        <p:spPr/>
        <p:txBody>
          <a:bodyPr/>
          <a:lstStyle/>
          <a:p>
            <a:fld id="{8E070A6D-EEA0-EB40-B014-4C27C90244AC}" type="slidenum">
              <a:rPr lang="en-US" smtClean="0"/>
              <a:t>17</a:t>
            </a:fld>
            <a:endParaRPr lang="en-US"/>
          </a:p>
        </p:txBody>
      </p:sp>
    </p:spTree>
    <p:extLst>
      <p:ext uri="{BB962C8B-B14F-4D97-AF65-F5344CB8AC3E}">
        <p14:creationId xmlns:p14="http://schemas.microsoft.com/office/powerpoint/2010/main" val="2506953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D8272-1FD7-A6EB-46EF-0BB5B3A52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1FB9A-234A-5062-E6C2-C7C70A37D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F4ADB-7B83-2B3F-DB1C-F407E862C71F}"/>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a statement that runs contrary to one's expectation</a:t>
            </a:r>
          </a:p>
          <a:p>
            <a:r>
              <a:rPr lang="en-US" b="0" i="0" dirty="0">
                <a:solidFill>
                  <a:srgbClr val="4D5156"/>
                </a:solidFill>
                <a:effectLst/>
                <a:latin typeface="Google Sans"/>
              </a:rPr>
              <a:t>A paradox usually involves </a:t>
            </a:r>
            <a:r>
              <a:rPr lang="en-US" b="0" i="0" dirty="0">
                <a:solidFill>
                  <a:srgbClr val="040C28"/>
                </a:solidFill>
                <a:effectLst/>
                <a:latin typeface="Google Sans"/>
              </a:rPr>
              <a:t>contradictory-yet-interrelated elements that exist simultaneously and persist over time</a:t>
            </a:r>
            <a:r>
              <a:rPr lang="en-US" b="0" i="0" dirty="0">
                <a:solidFill>
                  <a:srgbClr val="4D5156"/>
                </a:solidFill>
                <a:effectLst/>
                <a:latin typeface="Google Sans"/>
              </a:rPr>
              <a:t>. They result in "persistent contradiction between interdependent elements" leading to a lasting "unity of opposites".</a:t>
            </a:r>
            <a:endParaRPr lang="en-US" dirty="0"/>
          </a:p>
        </p:txBody>
      </p:sp>
      <p:sp>
        <p:nvSpPr>
          <p:cNvPr id="4" name="Slide Number Placeholder 3">
            <a:extLst>
              <a:ext uri="{FF2B5EF4-FFF2-40B4-BE49-F238E27FC236}">
                <a16:creationId xmlns:a16="http://schemas.microsoft.com/office/drawing/2014/main" id="{55E50F1A-4146-ED39-9244-6F7491B89D00}"/>
              </a:ext>
            </a:extLst>
          </p:cNvPr>
          <p:cNvSpPr>
            <a:spLocks noGrp="1"/>
          </p:cNvSpPr>
          <p:nvPr>
            <p:ph type="sldNum" sz="quarter" idx="5"/>
          </p:nvPr>
        </p:nvSpPr>
        <p:spPr/>
        <p:txBody>
          <a:bodyPr/>
          <a:lstStyle/>
          <a:p>
            <a:fld id="{8E070A6D-EEA0-EB40-B014-4C27C90244AC}" type="slidenum">
              <a:rPr lang="en-US" smtClean="0"/>
              <a:t>18</a:t>
            </a:fld>
            <a:endParaRPr lang="en-US"/>
          </a:p>
        </p:txBody>
      </p:sp>
    </p:spTree>
    <p:extLst>
      <p:ext uri="{BB962C8B-B14F-4D97-AF65-F5344CB8AC3E}">
        <p14:creationId xmlns:p14="http://schemas.microsoft.com/office/powerpoint/2010/main" val="397757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B7FD-B87E-5860-91EF-1FA7351C1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D9403-F522-0477-649F-CD16316A3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B0DDD-3212-D87E-EFA7-6296A362CAA2}"/>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a statement that runs contrary to one's expectation</a:t>
            </a:r>
          </a:p>
          <a:p>
            <a:r>
              <a:rPr lang="en-US" b="0" i="0" dirty="0">
                <a:solidFill>
                  <a:srgbClr val="4D5156"/>
                </a:solidFill>
                <a:effectLst/>
                <a:latin typeface="Google Sans"/>
              </a:rPr>
              <a:t>A paradox usually involves </a:t>
            </a:r>
            <a:r>
              <a:rPr lang="en-US" b="0" i="0" dirty="0">
                <a:solidFill>
                  <a:srgbClr val="040C28"/>
                </a:solidFill>
                <a:effectLst/>
                <a:latin typeface="Google Sans"/>
              </a:rPr>
              <a:t>contradictory-yet-interrelated elements that exist simultaneously and persist over time</a:t>
            </a:r>
            <a:r>
              <a:rPr lang="en-US" b="0" i="0" dirty="0">
                <a:solidFill>
                  <a:srgbClr val="4D5156"/>
                </a:solidFill>
                <a:effectLst/>
                <a:latin typeface="Google Sans"/>
              </a:rPr>
              <a:t>. They result in "persistent contradiction between interdependent elements" leading to a lasting "unity of opposites".</a:t>
            </a:r>
            <a:endParaRPr lang="en-US" dirty="0"/>
          </a:p>
        </p:txBody>
      </p:sp>
      <p:sp>
        <p:nvSpPr>
          <p:cNvPr id="4" name="Slide Number Placeholder 3">
            <a:extLst>
              <a:ext uri="{FF2B5EF4-FFF2-40B4-BE49-F238E27FC236}">
                <a16:creationId xmlns:a16="http://schemas.microsoft.com/office/drawing/2014/main" id="{9112859E-9DAE-FD7E-9D23-0073EF732807}"/>
              </a:ext>
            </a:extLst>
          </p:cNvPr>
          <p:cNvSpPr>
            <a:spLocks noGrp="1"/>
          </p:cNvSpPr>
          <p:nvPr>
            <p:ph type="sldNum" sz="quarter" idx="5"/>
          </p:nvPr>
        </p:nvSpPr>
        <p:spPr/>
        <p:txBody>
          <a:bodyPr/>
          <a:lstStyle/>
          <a:p>
            <a:fld id="{8E070A6D-EEA0-EB40-B014-4C27C90244AC}" type="slidenum">
              <a:rPr lang="en-US" smtClean="0"/>
              <a:t>19</a:t>
            </a:fld>
            <a:endParaRPr lang="en-US"/>
          </a:p>
        </p:txBody>
      </p:sp>
    </p:spTree>
    <p:extLst>
      <p:ext uri="{BB962C8B-B14F-4D97-AF65-F5344CB8AC3E}">
        <p14:creationId xmlns:p14="http://schemas.microsoft.com/office/powerpoint/2010/main" val="158051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3479635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CF39-D04E-48EE-223E-CC0E0B6D9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D384B-AE81-FFE4-B23D-20945A7FE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6686E-769C-56ED-F17F-E811B05673A0}"/>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Jesus intent was not condemnation but life.</a:t>
            </a:r>
          </a:p>
          <a:p>
            <a:r>
              <a:rPr lang="en-US" b="0" i="0" dirty="0">
                <a:solidFill>
                  <a:srgbClr val="4D5156"/>
                </a:solidFill>
                <a:effectLst/>
                <a:latin typeface="arial" panose="020B0604020202020204" pitchFamily="34" charset="0"/>
              </a:rPr>
              <a:t>Light from darkness</a:t>
            </a:r>
            <a:endParaRPr lang="en-US" dirty="0"/>
          </a:p>
        </p:txBody>
      </p:sp>
      <p:sp>
        <p:nvSpPr>
          <p:cNvPr id="4" name="Slide Number Placeholder 3">
            <a:extLst>
              <a:ext uri="{FF2B5EF4-FFF2-40B4-BE49-F238E27FC236}">
                <a16:creationId xmlns:a16="http://schemas.microsoft.com/office/drawing/2014/main" id="{490D783F-ECF4-7962-FEC3-0D44C4D1C004}"/>
              </a:ext>
            </a:extLst>
          </p:cNvPr>
          <p:cNvSpPr>
            <a:spLocks noGrp="1"/>
          </p:cNvSpPr>
          <p:nvPr>
            <p:ph type="sldNum" sz="quarter" idx="5"/>
          </p:nvPr>
        </p:nvSpPr>
        <p:spPr/>
        <p:txBody>
          <a:bodyPr/>
          <a:lstStyle/>
          <a:p>
            <a:fld id="{8E070A6D-EEA0-EB40-B014-4C27C90244AC}" type="slidenum">
              <a:rPr lang="en-US" smtClean="0"/>
              <a:t>20</a:t>
            </a:fld>
            <a:endParaRPr lang="en-US"/>
          </a:p>
        </p:txBody>
      </p:sp>
    </p:spTree>
    <p:extLst>
      <p:ext uri="{BB962C8B-B14F-4D97-AF65-F5344CB8AC3E}">
        <p14:creationId xmlns:p14="http://schemas.microsoft.com/office/powerpoint/2010/main" val="266215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E355-85E4-4351-311C-5BF142D53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CFFF6-78F8-3C4F-8C8A-D048D7D6B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A4AA8-07CB-4915-B187-48E60ABE715A}"/>
              </a:ext>
            </a:extLst>
          </p:cNvPr>
          <p:cNvSpPr>
            <a:spLocks noGrp="1"/>
          </p:cNvSpPr>
          <p:nvPr>
            <p:ph type="body" idx="1"/>
          </p:nvPr>
        </p:nvSpPr>
        <p:spPr/>
        <p:txBody>
          <a:bodyPr/>
          <a:lstStyle/>
          <a:p>
            <a:r>
              <a:rPr lang="en-US" dirty="0"/>
              <a:t>Jesus on the cross defeated death and condemnation. The ultimate demonstration of God’s mercy for humanity. To reject the gift of salvation through Jesus, means to receive second death. To stand condemned already means that you have rejected the only means for salvation – </a:t>
            </a:r>
            <a:r>
              <a:rPr lang="en-US" b="1" dirty="0"/>
              <a:t>there is no one else to rescue you from your sin</a:t>
            </a:r>
            <a:r>
              <a:rPr lang="en-US" dirty="0"/>
              <a:t>, and reconcile you to God – accept Jesus Christ. That is why you stand condemned already and will not stand victorious in judgement.</a:t>
            </a:r>
          </a:p>
        </p:txBody>
      </p:sp>
      <p:sp>
        <p:nvSpPr>
          <p:cNvPr id="4" name="Slide Number Placeholder 3">
            <a:extLst>
              <a:ext uri="{FF2B5EF4-FFF2-40B4-BE49-F238E27FC236}">
                <a16:creationId xmlns:a16="http://schemas.microsoft.com/office/drawing/2014/main" id="{0362EF5A-9A5E-9A04-E01E-54153CF96BCF}"/>
              </a:ext>
            </a:extLst>
          </p:cNvPr>
          <p:cNvSpPr>
            <a:spLocks noGrp="1"/>
          </p:cNvSpPr>
          <p:nvPr>
            <p:ph type="sldNum" sz="quarter" idx="5"/>
          </p:nvPr>
        </p:nvSpPr>
        <p:spPr/>
        <p:txBody>
          <a:bodyPr/>
          <a:lstStyle/>
          <a:p>
            <a:fld id="{8E070A6D-EEA0-EB40-B014-4C27C90244AC}" type="slidenum">
              <a:rPr lang="en-US" smtClean="0"/>
              <a:t>21</a:t>
            </a:fld>
            <a:endParaRPr lang="en-US"/>
          </a:p>
        </p:txBody>
      </p:sp>
    </p:spTree>
    <p:extLst>
      <p:ext uri="{BB962C8B-B14F-4D97-AF65-F5344CB8AC3E}">
        <p14:creationId xmlns:p14="http://schemas.microsoft.com/office/powerpoint/2010/main" val="313243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6DF68-AD17-B5CA-D1C6-1D5772D39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91DBB-6ADA-1979-2308-3FCA16C01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C47AB-B471-CC50-7D2A-C49FCAFCD974}"/>
              </a:ext>
            </a:extLst>
          </p:cNvPr>
          <p:cNvSpPr>
            <a:spLocks noGrp="1"/>
          </p:cNvSpPr>
          <p:nvPr>
            <p:ph type="body" idx="1"/>
          </p:nvPr>
        </p:nvSpPr>
        <p:spPr/>
        <p:txBody>
          <a:bodyPr/>
          <a:lstStyle/>
          <a:p>
            <a:r>
              <a:rPr lang="en-US" dirty="0"/>
              <a:t>To reject the light of the Gospel – Jesus good news - means you love darkness rather than light. Freedom from fear and condemnation means you still are hiding in the shame, guilt and </a:t>
            </a:r>
          </a:p>
          <a:p>
            <a:endParaRPr lang="en-US" dirty="0"/>
          </a:p>
        </p:txBody>
      </p:sp>
      <p:sp>
        <p:nvSpPr>
          <p:cNvPr id="4" name="Slide Number Placeholder 3">
            <a:extLst>
              <a:ext uri="{FF2B5EF4-FFF2-40B4-BE49-F238E27FC236}">
                <a16:creationId xmlns:a16="http://schemas.microsoft.com/office/drawing/2014/main" id="{AA1A601E-9673-5F32-3633-02DEAE38F781}"/>
              </a:ext>
            </a:extLst>
          </p:cNvPr>
          <p:cNvSpPr>
            <a:spLocks noGrp="1"/>
          </p:cNvSpPr>
          <p:nvPr>
            <p:ph type="sldNum" sz="quarter" idx="5"/>
          </p:nvPr>
        </p:nvSpPr>
        <p:spPr/>
        <p:txBody>
          <a:bodyPr/>
          <a:lstStyle/>
          <a:p>
            <a:fld id="{8E070A6D-EEA0-EB40-B014-4C27C90244AC}" type="slidenum">
              <a:rPr lang="en-US" smtClean="0"/>
              <a:t>22</a:t>
            </a:fld>
            <a:endParaRPr lang="en-US"/>
          </a:p>
        </p:txBody>
      </p:sp>
    </p:spTree>
    <p:extLst>
      <p:ext uri="{BB962C8B-B14F-4D97-AF65-F5344CB8AC3E}">
        <p14:creationId xmlns:p14="http://schemas.microsoft.com/office/powerpoint/2010/main" val="135444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70A6D-EEA0-EB40-B014-4C27C90244AC}" type="slidenum">
              <a:rPr lang="en-US" smtClean="0"/>
              <a:t>23</a:t>
            </a:fld>
            <a:endParaRPr lang="en-US"/>
          </a:p>
        </p:txBody>
      </p:sp>
    </p:spTree>
    <p:extLst>
      <p:ext uri="{BB962C8B-B14F-4D97-AF65-F5344CB8AC3E}">
        <p14:creationId xmlns:p14="http://schemas.microsoft.com/office/powerpoint/2010/main" val="3435069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24</a:t>
            </a:fld>
            <a:endParaRPr lang="en-US"/>
          </a:p>
        </p:txBody>
      </p:sp>
    </p:spTree>
    <p:extLst>
      <p:ext uri="{BB962C8B-B14F-4D97-AF65-F5344CB8AC3E}">
        <p14:creationId xmlns:p14="http://schemas.microsoft.com/office/powerpoint/2010/main" val="300595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6D51-6546-A284-6973-78F0051E3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ACBCC-065A-C27F-3EFA-C76408D3A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BBFDD-8E9B-910F-96AE-A2D8A32A2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E91F52-24F9-B141-1F29-CF283444A8FE}"/>
              </a:ext>
            </a:extLst>
          </p:cNvPr>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273280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74051-2F7E-7A8E-C2E5-742B8CAF7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0F16C-83C4-4BA6-2D59-41D584D69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123E8-A06D-7D23-3621-1BD46304E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B9BA6-ACFC-B6B9-A7EA-EE70C5DF5B85}"/>
              </a:ext>
            </a:extLst>
          </p:cNvPr>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111993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CE3A-9798-4EE4-B87F-18090C914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67FE1-DB4B-77E9-E58A-C417205C4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8F585-F6C1-0A25-D36E-404CA73E06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40A2B-0661-89F4-922F-3A10690716F5}"/>
              </a:ext>
            </a:extLst>
          </p:cNvPr>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214606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17C4-8D24-5B82-1797-26B4EF5AB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FE9E6-6E34-AC0E-B50B-9F38CE966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694B8-55A1-055C-68F5-A0496CD83F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9DF6CE-9506-B0AD-DB67-B8F6D5C8044D}"/>
              </a:ext>
            </a:extLst>
          </p:cNvPr>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83316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2C77-9A1D-FBCA-CDD0-5904E988A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D4023-C00C-EF2D-4D45-B0F87BE86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46B1B-AA62-5229-2EC6-B0BECE1C9A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3C615B-C233-6D70-A3C9-CE7EF438218F}"/>
              </a:ext>
            </a:extLst>
          </p:cNvPr>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372255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0EA4C-371C-005B-8CE3-FAA0324BF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A2C1F-CD96-5E90-EDEF-ABC0C57D3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DFDDA-9249-EF42-CEED-05205EF6C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2B9388-8A34-0CFB-BF1D-727F04B4E62D}"/>
              </a:ext>
            </a:extLst>
          </p:cNvPr>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395119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51F8F-2DBF-6C80-8B81-5E63BD411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8B6F1-8A30-8513-0296-A60D4A3E5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5C0E3-0444-B36C-7FBB-797CEBA9CA6F}"/>
              </a:ext>
            </a:extLst>
          </p:cNvPr>
          <p:cNvSpPr>
            <a:spLocks noGrp="1"/>
          </p:cNvSpPr>
          <p:nvPr>
            <p:ph type="body" idx="1"/>
          </p:nvPr>
        </p:nvSpPr>
        <p:spPr/>
        <p:txBody>
          <a:bodyPr/>
          <a:lstStyle/>
          <a:p>
            <a:r>
              <a:rPr lang="en-US" b="0" i="0" dirty="0">
                <a:solidFill>
                  <a:srgbClr val="4D5156"/>
                </a:solidFill>
                <a:effectLst/>
                <a:latin typeface="arial" panose="020B0604020202020204" pitchFamily="34" charset="0"/>
              </a:rPr>
              <a:t>a statement that runs contrary to one's expectation</a:t>
            </a:r>
          </a:p>
          <a:p>
            <a:r>
              <a:rPr lang="en-US" b="0" i="0" dirty="0">
                <a:solidFill>
                  <a:srgbClr val="4D5156"/>
                </a:solidFill>
                <a:effectLst/>
                <a:latin typeface="Google Sans"/>
              </a:rPr>
              <a:t>A paradox usually involves </a:t>
            </a:r>
            <a:r>
              <a:rPr lang="en-US" b="0" i="0" dirty="0">
                <a:solidFill>
                  <a:srgbClr val="040C28"/>
                </a:solidFill>
                <a:effectLst/>
                <a:latin typeface="Google Sans"/>
              </a:rPr>
              <a:t>contradictory-yet-interrelated elements that exist simultaneously and persist over time</a:t>
            </a:r>
            <a:r>
              <a:rPr lang="en-US" b="0" i="0" dirty="0">
                <a:solidFill>
                  <a:srgbClr val="4D5156"/>
                </a:solidFill>
                <a:effectLst/>
                <a:latin typeface="Google Sans"/>
              </a:rPr>
              <a:t>. They result in "persistent contradiction between interdependent elements" leading to a lasting "unity of opposites".</a:t>
            </a:r>
            <a:endParaRPr lang="en-US" dirty="0"/>
          </a:p>
        </p:txBody>
      </p:sp>
      <p:sp>
        <p:nvSpPr>
          <p:cNvPr id="4" name="Slide Number Placeholder 3">
            <a:extLst>
              <a:ext uri="{FF2B5EF4-FFF2-40B4-BE49-F238E27FC236}">
                <a16:creationId xmlns:a16="http://schemas.microsoft.com/office/drawing/2014/main" id="{E9679C1D-DD3B-DF9F-96CC-7A5B026D8665}"/>
              </a:ext>
            </a:extLst>
          </p:cNvPr>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110755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1/30/24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1/30/24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John%2019&amp;version=NIV#fen-NIV-26865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4F9-139A-E03D-C244-641E44018DAF}"/>
              </a:ext>
            </a:extLst>
          </p:cNvPr>
          <p:cNvSpPr>
            <a:spLocks noGrp="1"/>
          </p:cNvSpPr>
          <p:nvPr>
            <p:ph type="title"/>
          </p:nvPr>
        </p:nvSpPr>
        <p:spPr/>
        <p:txBody>
          <a:bodyPr/>
          <a:lstStyle/>
          <a:p>
            <a:r>
              <a:rPr lang="en-US" b="1" dirty="0"/>
              <a:t>The great Paradox</a:t>
            </a:r>
          </a:p>
        </p:txBody>
      </p:sp>
      <p:sp>
        <p:nvSpPr>
          <p:cNvPr id="3" name="Content Placeholder 2">
            <a:extLst>
              <a:ext uri="{FF2B5EF4-FFF2-40B4-BE49-F238E27FC236}">
                <a16:creationId xmlns:a16="http://schemas.microsoft.com/office/drawing/2014/main" id="{E722A58D-8592-FD31-20B7-710F3375ED4B}"/>
              </a:ext>
            </a:extLst>
          </p:cNvPr>
          <p:cNvSpPr>
            <a:spLocks noGrp="1"/>
          </p:cNvSpPr>
          <p:nvPr>
            <p:ph idx="1"/>
          </p:nvPr>
        </p:nvSpPr>
        <p:spPr/>
        <p:txBody>
          <a:bodyPr/>
          <a:lstStyle/>
          <a:p>
            <a:pPr marL="0" indent="0">
              <a:buNone/>
            </a:pPr>
            <a:r>
              <a:rPr lang="en-US" dirty="0"/>
              <a:t>Religion is not the answer to our spiritual need.</a:t>
            </a:r>
          </a:p>
          <a:p>
            <a:pPr marL="0" indent="0">
              <a:buNone/>
            </a:pPr>
            <a:r>
              <a:rPr lang="en-US" b="1" dirty="0"/>
              <a:t>Under the cover of night, Jesus shed light on Nicodemus’s greatest need – to be born again</a:t>
            </a:r>
            <a:r>
              <a:rPr lang="en-US" dirty="0"/>
              <a:t>. </a:t>
            </a:r>
          </a:p>
          <a:p>
            <a:pPr marL="0" indent="0">
              <a:buNone/>
            </a:pPr>
            <a:r>
              <a:rPr lang="en-US" dirty="0"/>
              <a:t>The conversation in John 3, helps us understand the light of salvation that Jesus shines on Humanity. </a:t>
            </a:r>
          </a:p>
        </p:txBody>
      </p:sp>
    </p:spTree>
    <p:extLst>
      <p:ext uri="{BB962C8B-B14F-4D97-AF65-F5344CB8AC3E}">
        <p14:creationId xmlns:p14="http://schemas.microsoft.com/office/powerpoint/2010/main" val="252719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7DF3-C9BD-267B-8660-8B6C07AF777C}"/>
              </a:ext>
            </a:extLst>
          </p:cNvPr>
          <p:cNvSpPr>
            <a:spLocks noGrp="1"/>
          </p:cNvSpPr>
          <p:nvPr>
            <p:ph type="title"/>
          </p:nvPr>
        </p:nvSpPr>
        <p:spPr>
          <a:xfrm>
            <a:off x="838200" y="365125"/>
            <a:ext cx="10515600" cy="1325563"/>
          </a:xfrm>
        </p:spPr>
        <p:txBody>
          <a:bodyPr anchor="ctr">
            <a:normAutofit/>
          </a:bodyPr>
          <a:lstStyle/>
          <a:p>
            <a:r>
              <a:rPr lang="en-US" dirty="0"/>
              <a:t>Jewish Ruling Council = Sanhedrin </a:t>
            </a:r>
          </a:p>
        </p:txBody>
      </p:sp>
      <p:pic>
        <p:nvPicPr>
          <p:cNvPr id="5122" name="Picture 2" descr="The Written Torah and the Oral Torah | My Jewish Learning">
            <a:extLst>
              <a:ext uri="{FF2B5EF4-FFF2-40B4-BE49-F238E27FC236}">
                <a16:creationId xmlns:a16="http://schemas.microsoft.com/office/drawing/2014/main" id="{DA4B41D2-760B-B976-93CF-7F2F7D88C0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9" r="8250" b="-3"/>
          <a:stretch/>
        </p:blipFill>
        <p:spPr bwMode="auto">
          <a:xfrm>
            <a:off x="1037492" y="1825625"/>
            <a:ext cx="4982308" cy="4183979"/>
          </a:xfrm>
          <a:prstGeom prst="rect">
            <a:avLst/>
          </a:prstGeom>
          <a:solidFill>
            <a:srgbClr val="FFFFFF"/>
          </a:solidFill>
        </p:spPr>
      </p:pic>
      <p:sp>
        <p:nvSpPr>
          <p:cNvPr id="3" name="Content Placeholder 2">
            <a:extLst>
              <a:ext uri="{FF2B5EF4-FFF2-40B4-BE49-F238E27FC236}">
                <a16:creationId xmlns:a16="http://schemas.microsoft.com/office/drawing/2014/main" id="{76CAFF84-5333-E6DB-E72F-F1A87A6BE75D}"/>
              </a:ext>
            </a:extLst>
          </p:cNvPr>
          <p:cNvSpPr>
            <a:spLocks noGrp="1"/>
          </p:cNvSpPr>
          <p:nvPr>
            <p:ph sz="half" idx="2"/>
          </p:nvPr>
        </p:nvSpPr>
        <p:spPr>
          <a:xfrm>
            <a:off x="6172200" y="1825625"/>
            <a:ext cx="5539154" cy="4351338"/>
          </a:xfrm>
        </p:spPr>
        <p:txBody>
          <a:bodyPr>
            <a:normAutofit/>
          </a:bodyPr>
          <a:lstStyle/>
          <a:p>
            <a:r>
              <a:rPr lang="en-US" dirty="0"/>
              <a:t>71 members</a:t>
            </a:r>
          </a:p>
          <a:p>
            <a:r>
              <a:rPr lang="en-US" dirty="0"/>
              <a:t>Expert in Hebrew law</a:t>
            </a:r>
          </a:p>
          <a:p>
            <a:r>
              <a:rPr lang="en-US" dirty="0"/>
              <a:t>Pharisees – especially oral tradition</a:t>
            </a:r>
          </a:p>
          <a:p>
            <a:r>
              <a:rPr lang="en-US" dirty="0"/>
              <a:t>613 distinct laws</a:t>
            </a:r>
          </a:p>
          <a:p>
            <a:pPr marL="0" indent="0">
              <a:buNone/>
            </a:pPr>
            <a:r>
              <a:rPr lang="en-US" dirty="0"/>
              <a:t>How are we like Nicodemus, following all the rules but spiritually  empty? </a:t>
            </a:r>
          </a:p>
        </p:txBody>
      </p:sp>
    </p:spTree>
    <p:extLst>
      <p:ext uri="{BB962C8B-B14F-4D97-AF65-F5344CB8AC3E}">
        <p14:creationId xmlns:p14="http://schemas.microsoft.com/office/powerpoint/2010/main" val="161634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9659-EB18-4AA2-19CC-6EC177272E8F}"/>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47D65AC-B34B-08A0-3EB7-C24696AED933}"/>
              </a:ext>
            </a:extLst>
          </p:cNvPr>
          <p:cNvSpPr>
            <a:spLocks noGrp="1"/>
          </p:cNvSpPr>
          <p:nvPr>
            <p:ph idx="1"/>
          </p:nvPr>
        </p:nvSpPr>
        <p:spPr>
          <a:xfrm>
            <a:off x="838200" y="1690688"/>
            <a:ext cx="10515600"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b="1" dirty="0">
                <a:latin typeface="Segoe UI" panose="020B0502040204020203" pitchFamily="34" charset="0"/>
                <a:cs typeface="Segoe UI" panose="020B0502040204020203" pitchFamily="34" charset="0"/>
              </a:rPr>
              <a:t>Jesus – of God but not “one of them”</a:t>
            </a:r>
          </a:p>
        </p:txBody>
      </p:sp>
      <p:sp>
        <p:nvSpPr>
          <p:cNvPr id="5" name="TextBox 4">
            <a:extLst>
              <a:ext uri="{FF2B5EF4-FFF2-40B4-BE49-F238E27FC236}">
                <a16:creationId xmlns:a16="http://schemas.microsoft.com/office/drawing/2014/main" id="{BB17F3E9-077F-F6FA-2795-7C743B38A20F}"/>
              </a:ext>
            </a:extLst>
          </p:cNvPr>
          <p:cNvSpPr txBox="1"/>
          <p:nvPr/>
        </p:nvSpPr>
        <p:spPr>
          <a:xfrm>
            <a:off x="1547446" y="3016251"/>
            <a:ext cx="8317523" cy="1384995"/>
          </a:xfrm>
          <a:prstGeom prst="rect">
            <a:avLst/>
          </a:prstGeom>
          <a:noFill/>
        </p:spPr>
        <p:txBody>
          <a:bodyPr wrap="square">
            <a:spAutoFit/>
          </a:bodyPr>
          <a:lstStyle/>
          <a:p>
            <a:r>
              <a:rPr lang="en-US" sz="2800" dirty="0">
                <a:solidFill>
                  <a:srgbClr val="000000"/>
                </a:solidFill>
                <a:effectLst/>
                <a:latin typeface="Segoe UI" panose="020B0502040204020203" pitchFamily="34" charset="0"/>
                <a:ea typeface="Times New Roman" panose="02020603050405020304" pitchFamily="18" charset="0"/>
              </a:rPr>
              <a:t>“Rabbi, we know that you are a </a:t>
            </a:r>
            <a:r>
              <a:rPr lang="en-US" sz="2800" dirty="0">
                <a:solidFill>
                  <a:srgbClr val="000000"/>
                </a:solidFill>
                <a:effectLst/>
                <a:highlight>
                  <a:srgbClr val="FFFF00"/>
                </a:highlight>
                <a:latin typeface="Segoe UI" panose="020B0502040204020203" pitchFamily="34" charset="0"/>
                <a:ea typeface="Times New Roman" panose="02020603050405020304" pitchFamily="18" charset="0"/>
              </a:rPr>
              <a:t>teacher who has come from God</a:t>
            </a:r>
            <a:r>
              <a:rPr lang="en-US" sz="2800" dirty="0">
                <a:solidFill>
                  <a:srgbClr val="000000"/>
                </a:solidFill>
                <a:effectLst/>
                <a:latin typeface="Segoe UI" panose="020B0502040204020203" pitchFamily="34" charset="0"/>
                <a:ea typeface="Times New Roman" panose="02020603050405020304" pitchFamily="18" charset="0"/>
              </a:rPr>
              <a:t>. For no one could perform the signs you are doing if God were not with him.”</a:t>
            </a:r>
            <a:endParaRPr lang="en-US" sz="2800" dirty="0"/>
          </a:p>
        </p:txBody>
      </p:sp>
    </p:spTree>
    <p:extLst>
      <p:ext uri="{BB962C8B-B14F-4D97-AF65-F5344CB8AC3E}">
        <p14:creationId xmlns:p14="http://schemas.microsoft.com/office/powerpoint/2010/main" val="263652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84F0-B771-CBC1-A5D9-EA76A732F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5BA00-3C56-BCC6-64CE-16DC8F2DC97F}"/>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0987216-1605-CB0A-D0C1-7FDB68A5B170}"/>
              </a:ext>
            </a:extLst>
          </p:cNvPr>
          <p:cNvSpPr>
            <a:spLocks noGrp="1"/>
          </p:cNvSpPr>
          <p:nvPr>
            <p:ph idx="1"/>
          </p:nvPr>
        </p:nvSpPr>
        <p:spPr>
          <a:xfrm>
            <a:off x="838200" y="1690688"/>
            <a:ext cx="10515600"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b="1" dirty="0">
                <a:latin typeface="Segoe UI" panose="020B0502040204020203" pitchFamily="34" charset="0"/>
                <a:cs typeface="Segoe UI" panose="020B0502040204020203" pitchFamily="34" charset="0"/>
              </a:rPr>
              <a:t>Re-born when your old</a:t>
            </a:r>
          </a:p>
          <a:p>
            <a:pPr marL="0" indent="0">
              <a:buNone/>
            </a:pPr>
            <a:endParaRPr lang="en-US"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BD48463-7920-59A1-5D44-882BEAC960AC}"/>
              </a:ext>
            </a:extLst>
          </p:cNvPr>
          <p:cNvSpPr txBox="1"/>
          <p:nvPr/>
        </p:nvSpPr>
        <p:spPr>
          <a:xfrm>
            <a:off x="1485900" y="3429000"/>
            <a:ext cx="8414238" cy="2246769"/>
          </a:xfrm>
          <a:prstGeom prst="rect">
            <a:avLst/>
          </a:prstGeom>
          <a:noFill/>
        </p:spPr>
        <p:txBody>
          <a:bodyPr wrap="square">
            <a:spAutoFit/>
          </a:bodyPr>
          <a:lstStyle/>
          <a:p>
            <a:pPr marL="0" marR="0"/>
            <a:r>
              <a:rPr lang="en-US" sz="2800" b="1" baseline="30000" dirty="0">
                <a:solidFill>
                  <a:srgbClr val="000000"/>
                </a:solidFill>
                <a:effectLst/>
                <a:latin typeface="Segoe UI" panose="020B0502040204020203" pitchFamily="34" charset="0"/>
                <a:ea typeface="Times New Roman" panose="02020603050405020304" pitchFamily="18" charset="0"/>
              </a:rPr>
              <a:t>3 </a:t>
            </a:r>
            <a:r>
              <a:rPr lang="en-US" sz="2800" dirty="0">
                <a:solidFill>
                  <a:srgbClr val="000000"/>
                </a:solidFill>
                <a:effectLst/>
                <a:latin typeface="Segoe UI" panose="020B0502040204020203" pitchFamily="34" charset="0"/>
                <a:ea typeface="Times New Roman" panose="02020603050405020304" pitchFamily="18" charset="0"/>
              </a:rPr>
              <a:t>Jesus replied, “Very truly I tell you, no one can see the kingdom of God unless they are born again.”</a:t>
            </a:r>
          </a:p>
          <a:p>
            <a:r>
              <a:rPr lang="en-US" sz="2800" b="1" baseline="30000" dirty="0">
                <a:solidFill>
                  <a:srgbClr val="000000"/>
                </a:solidFill>
                <a:effectLst/>
                <a:latin typeface="Segoe UI" panose="020B0502040204020203" pitchFamily="34" charset="0"/>
                <a:ea typeface="Times New Roman" panose="02020603050405020304" pitchFamily="18" charset="0"/>
              </a:rPr>
              <a:t>4 </a:t>
            </a:r>
            <a:r>
              <a:rPr lang="en-US" sz="2800" dirty="0">
                <a:solidFill>
                  <a:srgbClr val="000000"/>
                </a:solidFill>
                <a:effectLst/>
                <a:latin typeface="Segoe UI" panose="020B0502040204020203" pitchFamily="34" charset="0"/>
                <a:ea typeface="Times New Roman" panose="02020603050405020304" pitchFamily="18" charset="0"/>
              </a:rPr>
              <a:t>“How can someone be born when they are old?” Nicodemus asked. “Surely they cannot enter a second time into their mother’s womb to be born!”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517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D66DD-D1E7-16D7-7F34-1DE93E151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023CA-D430-E117-D0D4-DBEF09C13E1A}"/>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1DBECAF-B499-23F5-3702-994024162CED}"/>
              </a:ext>
            </a:extLst>
          </p:cNvPr>
          <p:cNvSpPr>
            <a:spLocks noGrp="1"/>
          </p:cNvSpPr>
          <p:nvPr>
            <p:ph idx="1"/>
          </p:nvPr>
        </p:nvSpPr>
        <p:spPr>
          <a:xfrm>
            <a:off x="838200" y="1690688"/>
            <a:ext cx="10873154"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b="1" dirty="0">
                <a:latin typeface="Segoe UI" panose="020B0502040204020203" pitchFamily="34" charset="0"/>
                <a:cs typeface="Segoe UI" panose="020B0502040204020203" pitchFamily="34" charset="0"/>
              </a:rPr>
              <a:t>Physical ”Flesh” vs Spiritual </a:t>
            </a:r>
          </a:p>
          <a:p>
            <a:r>
              <a:rPr lang="en-US" b="1" dirty="0">
                <a:latin typeface="Segoe UI" panose="020B0502040204020203" pitchFamily="34" charset="0"/>
                <a:cs typeface="Segoe UI" panose="020B0502040204020203" pitchFamily="34" charset="0"/>
              </a:rPr>
              <a:t>Wind – invisible/uncontrollable yet heard and movement seen</a:t>
            </a:r>
          </a:p>
        </p:txBody>
      </p:sp>
      <p:sp>
        <p:nvSpPr>
          <p:cNvPr id="5" name="TextBox 4">
            <a:extLst>
              <a:ext uri="{FF2B5EF4-FFF2-40B4-BE49-F238E27FC236}">
                <a16:creationId xmlns:a16="http://schemas.microsoft.com/office/drawing/2014/main" id="{E0A6F9E7-BE41-18A2-E667-13FBDEC46C5D}"/>
              </a:ext>
            </a:extLst>
          </p:cNvPr>
          <p:cNvSpPr txBox="1"/>
          <p:nvPr/>
        </p:nvSpPr>
        <p:spPr>
          <a:xfrm>
            <a:off x="1257299" y="4259371"/>
            <a:ext cx="7710853" cy="1815882"/>
          </a:xfrm>
          <a:prstGeom prst="rect">
            <a:avLst/>
          </a:prstGeom>
          <a:noFill/>
        </p:spPr>
        <p:txBody>
          <a:bodyPr wrap="square">
            <a:spAutoFit/>
          </a:bodyPr>
          <a:lstStyle/>
          <a:p>
            <a:r>
              <a:rPr lang="en-US" sz="2800" dirty="0">
                <a:solidFill>
                  <a:srgbClr val="000000"/>
                </a:solidFill>
                <a:effectLst/>
                <a:latin typeface="Segoe UI" panose="020B0502040204020203" pitchFamily="34" charset="0"/>
                <a:ea typeface="Times New Roman" panose="02020603050405020304" pitchFamily="18" charset="0"/>
              </a:rPr>
              <a:t>“Very truly I tell you, no one can enter the kingdom of God unless they are born of water and the Spirit. </a:t>
            </a:r>
            <a:r>
              <a:rPr lang="en-US" sz="2800" b="1" baseline="30000" dirty="0">
                <a:solidFill>
                  <a:srgbClr val="000000"/>
                </a:solidFill>
                <a:effectLst/>
                <a:latin typeface="Segoe UI" panose="020B0502040204020203" pitchFamily="34" charset="0"/>
                <a:ea typeface="Times New Roman" panose="02020603050405020304" pitchFamily="18" charset="0"/>
              </a:rPr>
              <a:t>6 </a:t>
            </a:r>
            <a:r>
              <a:rPr lang="en-US" sz="2800" dirty="0">
                <a:solidFill>
                  <a:srgbClr val="000000"/>
                </a:solidFill>
                <a:effectLst/>
                <a:latin typeface="Segoe UI" panose="020B0502040204020203" pitchFamily="34" charset="0"/>
                <a:ea typeface="Times New Roman" panose="02020603050405020304" pitchFamily="18" charset="0"/>
              </a:rPr>
              <a:t>Flesh gives birth to flesh, but the Spirit</a:t>
            </a:r>
            <a:r>
              <a:rPr lang="en-US" sz="2800" baseline="30000" dirty="0">
                <a:solidFill>
                  <a:srgbClr val="000000"/>
                </a:solidFill>
                <a:latin typeface="Segoe UI" panose="020B0502040204020203" pitchFamily="34" charset="0"/>
                <a:ea typeface="Times New Roman" panose="02020603050405020304" pitchFamily="18" charset="0"/>
              </a:rPr>
              <a:t> </a:t>
            </a:r>
            <a:r>
              <a:rPr lang="en-US" sz="2800" dirty="0">
                <a:solidFill>
                  <a:srgbClr val="000000"/>
                </a:solidFill>
                <a:effectLst/>
                <a:latin typeface="Segoe UI" panose="020B0502040204020203" pitchFamily="34" charset="0"/>
                <a:ea typeface="Times New Roman" panose="02020603050405020304" pitchFamily="18" charset="0"/>
              </a:rPr>
              <a:t>gives birth to spirit.” </a:t>
            </a:r>
            <a:endParaRPr lang="en-US" sz="2800" dirty="0"/>
          </a:p>
        </p:txBody>
      </p:sp>
    </p:spTree>
    <p:extLst>
      <p:ext uri="{BB962C8B-B14F-4D97-AF65-F5344CB8AC3E}">
        <p14:creationId xmlns:p14="http://schemas.microsoft.com/office/powerpoint/2010/main" val="174319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3B36-3DDF-F159-6153-9D213967F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330FD-44DE-AC11-0B2D-F5B2D1663AF8}"/>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29B949D0-3122-F300-9E29-EC42CE2001B8}"/>
              </a:ext>
            </a:extLst>
          </p:cNvPr>
          <p:cNvSpPr>
            <a:spLocks noGrp="1"/>
          </p:cNvSpPr>
          <p:nvPr>
            <p:ph idx="1"/>
          </p:nvPr>
        </p:nvSpPr>
        <p:spPr>
          <a:xfrm>
            <a:off x="838200" y="1690688"/>
            <a:ext cx="10873154"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b="1" dirty="0">
                <a:latin typeface="Segoe UI" panose="020B0502040204020203" pitchFamily="34" charset="0"/>
                <a:cs typeface="Segoe UI" panose="020B0502040204020203" pitchFamily="34" charset="0"/>
              </a:rPr>
              <a:t>Physical ”Flesh” vs Spiritual </a:t>
            </a:r>
          </a:p>
          <a:p>
            <a:r>
              <a:rPr lang="en-US" b="1" dirty="0">
                <a:latin typeface="Segoe UI" panose="020B0502040204020203" pitchFamily="34" charset="0"/>
                <a:cs typeface="Segoe UI" panose="020B0502040204020203" pitchFamily="34" charset="0"/>
              </a:rPr>
              <a:t>Wind – invisible/uncontrollable yet heard and movement seen</a:t>
            </a:r>
          </a:p>
        </p:txBody>
      </p:sp>
      <p:sp>
        <p:nvSpPr>
          <p:cNvPr id="5" name="TextBox 4">
            <a:extLst>
              <a:ext uri="{FF2B5EF4-FFF2-40B4-BE49-F238E27FC236}">
                <a16:creationId xmlns:a16="http://schemas.microsoft.com/office/drawing/2014/main" id="{1678EACB-C553-6BD9-7BB3-56CB1409B840}"/>
              </a:ext>
            </a:extLst>
          </p:cNvPr>
          <p:cNvSpPr txBox="1"/>
          <p:nvPr/>
        </p:nvSpPr>
        <p:spPr>
          <a:xfrm>
            <a:off x="1257299" y="4259371"/>
            <a:ext cx="7710853" cy="1815882"/>
          </a:xfrm>
          <a:prstGeom prst="rect">
            <a:avLst/>
          </a:prstGeom>
          <a:noFill/>
        </p:spPr>
        <p:txBody>
          <a:bodyPr wrap="square">
            <a:spAutoFit/>
          </a:bodyPr>
          <a:lstStyle/>
          <a:p>
            <a:pPr marL="0" marR="0"/>
            <a:r>
              <a:rPr lang="en-US" sz="2800" b="1" baseline="30000" dirty="0">
                <a:solidFill>
                  <a:srgbClr val="000000"/>
                </a:solidFill>
                <a:effectLst/>
                <a:latin typeface="Segoe UI" panose="020B0502040204020203" pitchFamily="34" charset="0"/>
                <a:ea typeface="Times New Roman" panose="02020603050405020304" pitchFamily="18" charset="0"/>
              </a:rPr>
              <a:t>“8 </a:t>
            </a:r>
            <a:r>
              <a:rPr lang="en-US" sz="2800" dirty="0">
                <a:solidFill>
                  <a:srgbClr val="000000"/>
                </a:solidFill>
                <a:effectLst/>
                <a:latin typeface="Segoe UI" panose="020B0502040204020203" pitchFamily="34" charset="0"/>
                <a:ea typeface="Times New Roman" panose="02020603050405020304" pitchFamily="18" charset="0"/>
              </a:rPr>
              <a:t>The wind blows wherever it pleases. You hear its sound, but you cannot tell where it comes from or where it is going. So it is with everyone born of the Spirit.”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636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A5FB-3B77-4046-950A-9A3D60EEB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C4C95-CC67-D13E-7880-460BC9C9C8D5}"/>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F93CB0AF-E0F5-5265-C149-8DB16C9A26AD}"/>
              </a:ext>
            </a:extLst>
          </p:cNvPr>
          <p:cNvSpPr>
            <a:spLocks noGrp="1"/>
          </p:cNvSpPr>
          <p:nvPr>
            <p:ph idx="1"/>
          </p:nvPr>
        </p:nvSpPr>
        <p:spPr>
          <a:xfrm>
            <a:off x="838200" y="1690688"/>
            <a:ext cx="10515600"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dirty="0">
                <a:latin typeface="Segoe UI" panose="020B0502040204020203" pitchFamily="34" charset="0"/>
                <a:cs typeface="Segoe UI" panose="020B0502040204020203" pitchFamily="34" charset="0"/>
              </a:rPr>
              <a:t>Physical ”Flesh” vs Spiritual </a:t>
            </a:r>
          </a:p>
          <a:p>
            <a:r>
              <a:rPr lang="en-US" dirty="0">
                <a:latin typeface="Segoe UI" panose="020B0502040204020203" pitchFamily="34" charset="0"/>
                <a:cs typeface="Segoe UI" panose="020B0502040204020203" pitchFamily="34" charset="0"/>
              </a:rPr>
              <a:t>Wind – invisible/uncontrollable yet heard and movement seen</a:t>
            </a:r>
          </a:p>
          <a:p>
            <a:r>
              <a:rPr lang="en-US" b="1" dirty="0">
                <a:latin typeface="Segoe UI" panose="020B0502040204020203" pitchFamily="34" charset="0"/>
                <a:cs typeface="Segoe UI" panose="020B0502040204020203" pitchFamily="34" charset="0"/>
              </a:rPr>
              <a:t>Earthly vs Heavenly</a:t>
            </a:r>
          </a:p>
        </p:txBody>
      </p:sp>
      <p:sp>
        <p:nvSpPr>
          <p:cNvPr id="5" name="TextBox 4">
            <a:extLst>
              <a:ext uri="{FF2B5EF4-FFF2-40B4-BE49-F238E27FC236}">
                <a16:creationId xmlns:a16="http://schemas.microsoft.com/office/drawing/2014/main" id="{4B6EF137-0C49-C8F0-4C0E-C57E8D22562A}"/>
              </a:ext>
            </a:extLst>
          </p:cNvPr>
          <p:cNvSpPr txBox="1"/>
          <p:nvPr/>
        </p:nvSpPr>
        <p:spPr>
          <a:xfrm>
            <a:off x="1890346" y="4705647"/>
            <a:ext cx="6673362" cy="1384995"/>
          </a:xfrm>
          <a:prstGeom prst="rect">
            <a:avLst/>
          </a:prstGeom>
          <a:noFill/>
        </p:spPr>
        <p:txBody>
          <a:bodyPr wrap="square">
            <a:spAutoFit/>
          </a:bodyPr>
          <a:lstStyle/>
          <a:p>
            <a:r>
              <a:rPr lang="en-US" sz="2800" baseline="30000" dirty="0">
                <a:solidFill>
                  <a:srgbClr val="000000"/>
                </a:solidFill>
                <a:effectLst/>
                <a:latin typeface="Segoe UI" panose="020B0502040204020203" pitchFamily="34" charset="0"/>
                <a:ea typeface="Times New Roman" panose="02020603050405020304" pitchFamily="18" charset="0"/>
              </a:rPr>
              <a:t>12 </a:t>
            </a:r>
            <a:r>
              <a:rPr lang="en-US" sz="2800" dirty="0">
                <a:solidFill>
                  <a:srgbClr val="000000"/>
                </a:solidFill>
                <a:effectLst/>
                <a:latin typeface="Segoe UI" panose="020B0502040204020203" pitchFamily="34" charset="0"/>
                <a:ea typeface="Times New Roman" panose="02020603050405020304" pitchFamily="18" charset="0"/>
              </a:rPr>
              <a:t>I have spoken to you of earthly things and you do not believe; how then will you believe if I speak of heavenly things?</a:t>
            </a:r>
            <a:endParaRPr lang="en-US" sz="2800" dirty="0"/>
          </a:p>
        </p:txBody>
      </p:sp>
    </p:spTree>
    <p:extLst>
      <p:ext uri="{BB962C8B-B14F-4D97-AF65-F5344CB8AC3E}">
        <p14:creationId xmlns:p14="http://schemas.microsoft.com/office/powerpoint/2010/main" val="338437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4844-88FA-FF16-26FA-424E38621555}"/>
              </a:ext>
            </a:extLst>
          </p:cNvPr>
          <p:cNvSpPr>
            <a:spLocks noGrp="1"/>
          </p:cNvSpPr>
          <p:nvPr>
            <p:ph type="title"/>
          </p:nvPr>
        </p:nvSpPr>
        <p:spPr>
          <a:xfrm>
            <a:off x="1776046" y="365125"/>
            <a:ext cx="3358662" cy="1325563"/>
          </a:xfrm>
        </p:spPr>
        <p:txBody>
          <a:bodyPr anchor="ctr">
            <a:normAutofit/>
          </a:bodyPr>
          <a:lstStyle/>
          <a:p>
            <a:r>
              <a:rPr lang="en-US" dirty="0"/>
              <a:t>“Son of Man”</a:t>
            </a:r>
          </a:p>
        </p:txBody>
      </p:sp>
      <p:pic>
        <p:nvPicPr>
          <p:cNvPr id="2050" name="Picture 2" descr="Jesus, the Son of Man - Restitutio">
            <a:extLst>
              <a:ext uri="{FF2B5EF4-FFF2-40B4-BE49-F238E27FC236}">
                <a16:creationId xmlns:a16="http://schemas.microsoft.com/office/drawing/2014/main" id="{E1A42676-4260-8D95-28FF-E8842219346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 b="22320"/>
          <a:stretch/>
        </p:blipFill>
        <p:spPr bwMode="auto">
          <a:xfrm>
            <a:off x="1441939" y="1690688"/>
            <a:ext cx="4577862" cy="3844339"/>
          </a:xfrm>
          <a:prstGeom prst="rect">
            <a:avLst/>
          </a:prstGeom>
          <a:solidFill>
            <a:srgbClr val="FFFFFF"/>
          </a:solidFill>
        </p:spPr>
      </p:pic>
      <p:sp>
        <p:nvSpPr>
          <p:cNvPr id="2055" name="Content Placeholder 3">
            <a:extLst>
              <a:ext uri="{FF2B5EF4-FFF2-40B4-BE49-F238E27FC236}">
                <a16:creationId xmlns:a16="http://schemas.microsoft.com/office/drawing/2014/main" id="{10D22521-81BF-A98B-3F25-B695C9AC9113}"/>
              </a:ext>
            </a:extLst>
          </p:cNvPr>
          <p:cNvSpPr>
            <a:spLocks noGrp="1"/>
          </p:cNvSpPr>
          <p:nvPr>
            <p:ph sz="half" idx="2"/>
          </p:nvPr>
        </p:nvSpPr>
        <p:spPr>
          <a:xfrm>
            <a:off x="6172200" y="1565031"/>
            <a:ext cx="5181600" cy="4611932"/>
          </a:xfrm>
        </p:spPr>
        <p:txBody>
          <a:bodyPr>
            <a:normAutofit fontScale="92500" lnSpcReduction="20000"/>
          </a:bodyPr>
          <a:lstStyle/>
          <a:p>
            <a:pPr marL="0" indent="0">
              <a:buNone/>
            </a:pPr>
            <a:r>
              <a:rPr lang="en-US" b="0" i="0" dirty="0">
                <a:solidFill>
                  <a:srgbClr val="000000"/>
                </a:solidFill>
                <a:effectLst/>
                <a:latin typeface="Segoe UI" panose="020B0502040204020203" pitchFamily="34" charset="0"/>
                <a:cs typeface="Segoe UI" panose="020B0502040204020203" pitchFamily="34" charset="0"/>
              </a:rPr>
              <a:t>Daniel 7:13-14</a:t>
            </a:r>
          </a:p>
          <a:p>
            <a:pPr marL="0" indent="0">
              <a:buNone/>
            </a:pPr>
            <a:r>
              <a:rPr lang="en-US" b="0" i="0" dirty="0">
                <a:solidFill>
                  <a:srgbClr val="000000"/>
                </a:solidFill>
                <a:effectLst/>
                <a:latin typeface="Segoe UI" panose="020B0502040204020203" pitchFamily="34" charset="0"/>
                <a:cs typeface="Segoe UI" panose="020B0502040204020203" pitchFamily="34" charset="0"/>
              </a:rPr>
              <a:t>“In my vision at night I looked, and there before me was one like a son of man,</a:t>
            </a:r>
            <a:r>
              <a:rPr lang="en-US" baseline="30000" dirty="0">
                <a:solidFill>
                  <a:srgbClr val="000000"/>
                </a:solidFill>
                <a:latin typeface="Segoe UI" panose="020B0502040204020203" pitchFamily="34" charset="0"/>
                <a:cs typeface="Segoe UI" panose="020B0502040204020203" pitchFamily="34" charset="0"/>
              </a:rPr>
              <a:t> </a:t>
            </a:r>
            <a:r>
              <a:rPr lang="en-US" b="0" i="0" dirty="0">
                <a:solidFill>
                  <a:srgbClr val="000000"/>
                </a:solidFill>
                <a:effectLst/>
                <a:latin typeface="Segoe UI" panose="020B0502040204020203" pitchFamily="34" charset="0"/>
                <a:cs typeface="Segoe UI" panose="020B0502040204020203" pitchFamily="34" charset="0"/>
              </a:rPr>
              <a:t>coming with the clouds of heaven. He approached the Ancient of Days and was led into his presence. </a:t>
            </a:r>
            <a:r>
              <a:rPr lang="en-US" b="1" i="0" baseline="30000" dirty="0">
                <a:solidFill>
                  <a:srgbClr val="000000"/>
                </a:solidFill>
                <a:effectLst/>
                <a:latin typeface="Segoe UI" panose="020B0502040204020203" pitchFamily="34" charset="0"/>
                <a:cs typeface="Segoe UI" panose="020B0502040204020203" pitchFamily="34" charset="0"/>
              </a:rPr>
              <a:t>14 </a:t>
            </a:r>
            <a:r>
              <a:rPr lang="en-US" b="0" i="0" dirty="0">
                <a:solidFill>
                  <a:srgbClr val="000000"/>
                </a:solidFill>
                <a:effectLst/>
                <a:latin typeface="Segoe UI" panose="020B0502040204020203" pitchFamily="34" charset="0"/>
                <a:cs typeface="Segoe UI" panose="020B0502040204020203" pitchFamily="34" charset="0"/>
              </a:rPr>
              <a:t>He was given authority, glory and sovereign power; all nations and peoples of every language worshipped him. His dominion is an everlasting dominion that will not pass away, and his kingdom is one that will never be destroyed.”</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650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EF8A-BF73-66A0-29CA-95464C338C77}"/>
              </a:ext>
            </a:extLst>
          </p:cNvPr>
          <p:cNvSpPr>
            <a:spLocks noGrp="1"/>
          </p:cNvSpPr>
          <p:nvPr>
            <p:ph type="title"/>
          </p:nvPr>
        </p:nvSpPr>
        <p:spPr>
          <a:xfrm>
            <a:off x="246185" y="365125"/>
            <a:ext cx="11517923" cy="1325563"/>
          </a:xfrm>
        </p:spPr>
        <p:txBody>
          <a:bodyPr>
            <a:normAutofit/>
          </a:bodyPr>
          <a:lstStyle/>
          <a:p>
            <a:r>
              <a:rPr lang="en-US" sz="4000" dirty="0"/>
              <a:t>“Just as Moses lifted up the snake in the wilderness…” </a:t>
            </a:r>
          </a:p>
        </p:txBody>
      </p:sp>
      <p:pic>
        <p:nvPicPr>
          <p:cNvPr id="1026" name="Picture 2" descr="Caduceus - Wikipedia">
            <a:extLst>
              <a:ext uri="{FF2B5EF4-FFF2-40B4-BE49-F238E27FC236}">
                <a16:creationId xmlns:a16="http://schemas.microsoft.com/office/drawing/2014/main" id="{3F2D9ED4-7EA2-6005-63BF-EE64404E60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0276" y="1448067"/>
            <a:ext cx="3651052" cy="4324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gant Bronze Serpent Snake Illustration">
            <a:extLst>
              <a:ext uri="{FF2B5EF4-FFF2-40B4-BE49-F238E27FC236}">
                <a16:creationId xmlns:a16="http://schemas.microsoft.com/office/drawing/2014/main" id="{0A1E7172-1238-5A67-F58A-C14E6FA49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987" y="1421064"/>
            <a:ext cx="2738623" cy="437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7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0031-35CC-11B5-5B92-60E1C1519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BB977-FF41-27AF-B1A6-964F5F7B8B12}"/>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FBE5C42-D1E6-9E28-092E-719E356A5204}"/>
              </a:ext>
            </a:extLst>
          </p:cNvPr>
          <p:cNvSpPr>
            <a:spLocks noGrp="1"/>
          </p:cNvSpPr>
          <p:nvPr>
            <p:ph idx="1"/>
          </p:nvPr>
        </p:nvSpPr>
        <p:spPr>
          <a:xfrm>
            <a:off x="838200" y="1690688"/>
            <a:ext cx="10515600"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dirty="0">
                <a:latin typeface="Segoe UI" panose="020B0502040204020203" pitchFamily="34" charset="0"/>
                <a:cs typeface="Segoe UI" panose="020B0502040204020203" pitchFamily="34" charset="0"/>
              </a:rPr>
              <a:t>Physical ”Flesh” vs Spiritual </a:t>
            </a:r>
          </a:p>
          <a:p>
            <a:r>
              <a:rPr lang="en-US" dirty="0">
                <a:latin typeface="Segoe UI" panose="020B0502040204020203" pitchFamily="34" charset="0"/>
                <a:cs typeface="Segoe UI" panose="020B0502040204020203" pitchFamily="34" charset="0"/>
              </a:rPr>
              <a:t>Wind – invisible/uncontrollable yet heard and movement seen</a:t>
            </a:r>
          </a:p>
          <a:p>
            <a:r>
              <a:rPr lang="en-US" dirty="0">
                <a:latin typeface="Segoe UI" panose="020B0502040204020203" pitchFamily="34" charset="0"/>
                <a:cs typeface="Segoe UI" panose="020B0502040204020203" pitchFamily="34" charset="0"/>
              </a:rPr>
              <a:t>Earthly vs Heavenly</a:t>
            </a:r>
          </a:p>
          <a:p>
            <a:r>
              <a:rPr lang="en-US" b="1" dirty="0">
                <a:latin typeface="Segoe UI" panose="020B0502040204020203" pitchFamily="34" charset="0"/>
                <a:cs typeface="Segoe UI" panose="020B0502040204020203" pitchFamily="34" charset="0"/>
              </a:rPr>
              <a:t>Light vs Darkness</a:t>
            </a:r>
          </a:p>
          <a:p>
            <a:pPr marL="0" indent="0">
              <a:buNone/>
            </a:pPr>
            <a:endParaRPr lang="en-US"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600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5ED3-1C82-F748-FD18-5A95D7D91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5C2D2-4447-5AC1-C3E4-908124BBC194}"/>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A88E403-AF6E-4F5A-4047-58A065EA05D6}"/>
              </a:ext>
            </a:extLst>
          </p:cNvPr>
          <p:cNvSpPr>
            <a:spLocks noGrp="1"/>
          </p:cNvSpPr>
          <p:nvPr>
            <p:ph idx="1"/>
          </p:nvPr>
        </p:nvSpPr>
        <p:spPr>
          <a:xfrm>
            <a:off x="838200" y="1690688"/>
            <a:ext cx="10515600" cy="4351338"/>
          </a:xfrm>
        </p:spPr>
        <p:txBody>
          <a:bodyPr>
            <a:normAutofit/>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dirty="0">
                <a:latin typeface="Segoe UI" panose="020B0502040204020203" pitchFamily="34" charset="0"/>
                <a:cs typeface="Segoe UI" panose="020B0502040204020203" pitchFamily="34" charset="0"/>
              </a:rPr>
              <a:t>Physical ”Flesh” vs Spiritual </a:t>
            </a:r>
          </a:p>
          <a:p>
            <a:r>
              <a:rPr lang="en-US" dirty="0">
                <a:latin typeface="Segoe UI" panose="020B0502040204020203" pitchFamily="34" charset="0"/>
                <a:cs typeface="Segoe UI" panose="020B0502040204020203" pitchFamily="34" charset="0"/>
              </a:rPr>
              <a:t>Wind – invisible/uncontrollable yet heard and movement seen</a:t>
            </a:r>
          </a:p>
          <a:p>
            <a:r>
              <a:rPr lang="en-US" dirty="0">
                <a:latin typeface="Segoe UI" panose="020B0502040204020203" pitchFamily="34" charset="0"/>
                <a:cs typeface="Segoe UI" panose="020B0502040204020203" pitchFamily="34" charset="0"/>
              </a:rPr>
              <a:t>Earthly vs Heavenly</a:t>
            </a:r>
          </a:p>
          <a:p>
            <a:r>
              <a:rPr lang="en-US" b="1" dirty="0">
                <a:latin typeface="Segoe UI" panose="020B0502040204020203" pitchFamily="34" charset="0"/>
                <a:cs typeface="Segoe UI" panose="020B0502040204020203" pitchFamily="34" charset="0"/>
              </a:rPr>
              <a:t>Love for the world = “Gave” Death of beloved only son </a:t>
            </a:r>
          </a:p>
          <a:p>
            <a:pPr marL="0" indent="0">
              <a:buNone/>
            </a:pPr>
            <a:endParaRPr lang="en-US" b="1"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8D92FAC0-6D0F-C8C2-87FA-3CFA6F804C1E}"/>
              </a:ext>
            </a:extLst>
          </p:cNvPr>
          <p:cNvSpPr txBox="1"/>
          <p:nvPr/>
        </p:nvSpPr>
        <p:spPr>
          <a:xfrm>
            <a:off x="2540977" y="5257196"/>
            <a:ext cx="6101860" cy="1569660"/>
          </a:xfrm>
          <a:prstGeom prst="rect">
            <a:avLst/>
          </a:prstGeom>
          <a:noFill/>
        </p:spPr>
        <p:txBody>
          <a:bodyPr wrap="square">
            <a:spAutoFit/>
          </a:bodyPr>
          <a:lstStyle/>
          <a:p>
            <a:r>
              <a:rPr lang="en-US" sz="2400" b="1" baseline="30000" dirty="0">
                <a:solidFill>
                  <a:srgbClr val="000000"/>
                </a:solidFill>
                <a:effectLst/>
                <a:latin typeface="Segoe UI" panose="020B0502040204020203" pitchFamily="34" charset="0"/>
                <a:ea typeface="Times New Roman" panose="02020603050405020304" pitchFamily="18" charset="0"/>
              </a:rPr>
              <a:t>“16 </a:t>
            </a:r>
            <a:r>
              <a:rPr lang="en-US" sz="2400" dirty="0">
                <a:solidFill>
                  <a:srgbClr val="000000"/>
                </a:solidFill>
                <a:effectLst/>
                <a:latin typeface="Segoe UI" panose="020B0502040204020203" pitchFamily="34" charset="0"/>
                <a:ea typeface="Times New Roman" panose="02020603050405020304" pitchFamily="18" charset="0"/>
              </a:rPr>
              <a:t>For God so loved the world that he gave his one and only Son, that whoever believes in him shall not perish but have eternal life.” </a:t>
            </a:r>
            <a:endParaRPr lang="en-US" sz="2400" dirty="0"/>
          </a:p>
        </p:txBody>
      </p:sp>
    </p:spTree>
    <p:extLst>
      <p:ext uri="{BB962C8B-B14F-4D97-AF65-F5344CB8AC3E}">
        <p14:creationId xmlns:p14="http://schemas.microsoft.com/office/powerpoint/2010/main" val="58280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9314271" cy="4031873"/>
          </a:xfrm>
          <a:prstGeom prst="rect">
            <a:avLst/>
          </a:prstGeom>
          <a:noFill/>
        </p:spPr>
        <p:txBody>
          <a:bodyPr wrap="square" rtlCol="0">
            <a:spAutoFit/>
          </a:bodyPr>
          <a:lstStyle/>
          <a:p>
            <a:pPr marL="0" marR="0"/>
            <a:r>
              <a:rPr lang="en-US" sz="3200" b="1" dirty="0">
                <a:solidFill>
                  <a:srgbClr val="000000"/>
                </a:solidFill>
                <a:effectLst/>
                <a:latin typeface="Segoe UI" panose="020B0502040204020203" pitchFamily="34" charset="0"/>
                <a:ea typeface="Times New Roman" panose="02020603050405020304" pitchFamily="18" charset="0"/>
              </a:rPr>
              <a:t>3 </a:t>
            </a:r>
            <a:r>
              <a:rPr lang="en-US" sz="3200" dirty="0">
                <a:solidFill>
                  <a:srgbClr val="000000"/>
                </a:solidFill>
                <a:effectLst/>
                <a:latin typeface="Segoe UI" panose="020B0502040204020203" pitchFamily="34" charset="0"/>
                <a:ea typeface="Times New Roman" panose="02020603050405020304" pitchFamily="18" charset="0"/>
              </a:rPr>
              <a:t>Now there was a Pharisee, a man named Nicodemus who was a member of the Jewish ruling council. </a:t>
            </a:r>
            <a:r>
              <a:rPr lang="en-US" sz="3200" b="1" baseline="30000" dirty="0">
                <a:solidFill>
                  <a:srgbClr val="000000"/>
                </a:solidFill>
                <a:effectLst/>
                <a:latin typeface="Segoe UI" panose="020B0502040204020203" pitchFamily="34" charset="0"/>
                <a:ea typeface="Times New Roman" panose="02020603050405020304" pitchFamily="18" charset="0"/>
              </a:rPr>
              <a:t>2 </a:t>
            </a:r>
            <a:r>
              <a:rPr lang="en-US" sz="3200" dirty="0">
                <a:solidFill>
                  <a:srgbClr val="000000"/>
                </a:solidFill>
                <a:effectLst/>
                <a:latin typeface="Segoe UI" panose="020B0502040204020203" pitchFamily="34" charset="0"/>
                <a:ea typeface="Times New Roman" panose="02020603050405020304" pitchFamily="18" charset="0"/>
              </a:rPr>
              <a:t>He came to Jesus at night and said, “Rabbi, we know that you are a teacher who has come from God. For no one could perform the signs you are doing if God were not with him.”</a:t>
            </a:r>
            <a:endParaRPr lang="en-US" sz="3200" dirty="0">
              <a:effectLst/>
              <a:latin typeface="Times New Roman" panose="02020603050405020304" pitchFamily="18" charset="0"/>
              <a:ea typeface="Times New Roman" panose="02020603050405020304" pitchFamily="18" charset="0"/>
            </a:endParaRPr>
          </a:p>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3 </a:t>
            </a:r>
            <a:r>
              <a:rPr lang="en-US" sz="3200" dirty="0">
                <a:solidFill>
                  <a:srgbClr val="000000"/>
                </a:solidFill>
                <a:effectLst/>
                <a:latin typeface="Segoe UI" panose="020B0502040204020203" pitchFamily="34" charset="0"/>
                <a:ea typeface="Times New Roman" panose="02020603050405020304" pitchFamily="18" charset="0"/>
              </a:rPr>
              <a:t>Jesus replied, “Very truly I tell you, no one can see the kingdom of God unless they are born again.”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860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90185-37DA-4E0C-2080-5720C67AD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E543C-BF71-DA57-1F24-8AE1A18268FB}"/>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071A0959-AE46-EDC4-1DFD-6F82AB2BF6B2}"/>
              </a:ext>
            </a:extLst>
          </p:cNvPr>
          <p:cNvSpPr>
            <a:spLocks noGrp="1"/>
          </p:cNvSpPr>
          <p:nvPr>
            <p:ph idx="1"/>
          </p:nvPr>
        </p:nvSpPr>
        <p:spPr>
          <a:xfrm>
            <a:off x="838200" y="1690688"/>
            <a:ext cx="10515600" cy="4351338"/>
          </a:xfrm>
        </p:spPr>
        <p:txBody>
          <a:bodyPr>
            <a:normAutofit lnSpcReduction="10000"/>
          </a:bodyPr>
          <a:lstStyle/>
          <a:p>
            <a:r>
              <a:rPr lang="en-US" dirty="0">
                <a:latin typeface="Segoe UI" panose="020B0502040204020203" pitchFamily="34" charset="0"/>
                <a:cs typeface="Segoe UI" panose="020B0502040204020203" pitchFamily="34" charset="0"/>
              </a:rPr>
              <a:t>Nicodemus – religious elite yet empty/spiritually dead</a:t>
            </a:r>
          </a:p>
          <a:p>
            <a:r>
              <a:rPr lang="en-US" dirty="0">
                <a:latin typeface="Segoe UI" panose="020B0502040204020203" pitchFamily="34" charset="0"/>
                <a:cs typeface="Segoe UI" panose="020B0502040204020203" pitchFamily="34" charset="0"/>
              </a:rPr>
              <a:t>Jesus – of God but not “one of them”</a:t>
            </a:r>
          </a:p>
          <a:p>
            <a:r>
              <a:rPr lang="en-US" dirty="0">
                <a:latin typeface="Segoe UI" panose="020B0502040204020203" pitchFamily="34" charset="0"/>
                <a:cs typeface="Segoe UI" panose="020B0502040204020203" pitchFamily="34" charset="0"/>
              </a:rPr>
              <a:t>Re-born when your old</a:t>
            </a:r>
          </a:p>
          <a:p>
            <a:r>
              <a:rPr lang="en-US" dirty="0">
                <a:latin typeface="Segoe UI" panose="020B0502040204020203" pitchFamily="34" charset="0"/>
                <a:cs typeface="Segoe UI" panose="020B0502040204020203" pitchFamily="34" charset="0"/>
              </a:rPr>
              <a:t>Physical ”Flesh” vs Spiritual </a:t>
            </a:r>
          </a:p>
          <a:p>
            <a:r>
              <a:rPr lang="en-US" dirty="0">
                <a:latin typeface="Segoe UI" panose="020B0502040204020203" pitchFamily="34" charset="0"/>
                <a:cs typeface="Segoe UI" panose="020B0502040204020203" pitchFamily="34" charset="0"/>
              </a:rPr>
              <a:t>Wind – invisible/uncontrollable yet heard and movement seen</a:t>
            </a:r>
          </a:p>
          <a:p>
            <a:r>
              <a:rPr lang="en-US" dirty="0">
                <a:latin typeface="Segoe UI" panose="020B0502040204020203" pitchFamily="34" charset="0"/>
                <a:cs typeface="Segoe UI" panose="020B0502040204020203" pitchFamily="34" charset="0"/>
              </a:rPr>
              <a:t>Earthly vs Heavenly</a:t>
            </a:r>
          </a:p>
          <a:p>
            <a:r>
              <a:rPr lang="en-US" dirty="0">
                <a:latin typeface="Segoe UI" panose="020B0502040204020203" pitchFamily="34" charset="0"/>
                <a:cs typeface="Segoe UI" panose="020B0502040204020203" pitchFamily="34" charset="0"/>
              </a:rPr>
              <a:t>Love for the world = “Gave” Death for beloved only son </a:t>
            </a:r>
          </a:p>
          <a:p>
            <a:r>
              <a:rPr lang="en-US" b="1" dirty="0">
                <a:latin typeface="Segoe UI" panose="020B0502040204020203" pitchFamily="34" charset="0"/>
                <a:cs typeface="Segoe UI" panose="020B0502040204020203" pitchFamily="34" charset="0"/>
              </a:rPr>
              <a:t>Condemnation vs Salvation</a:t>
            </a:r>
          </a:p>
          <a:p>
            <a:r>
              <a:rPr lang="en-US" b="1" dirty="0">
                <a:latin typeface="Segoe UI" panose="020B0502040204020203" pitchFamily="34" charset="0"/>
                <a:cs typeface="Segoe UI" panose="020B0502040204020203" pitchFamily="34" charset="0"/>
              </a:rPr>
              <a:t>Light vs Darkness</a:t>
            </a:r>
          </a:p>
        </p:txBody>
      </p:sp>
    </p:spTree>
    <p:extLst>
      <p:ext uri="{BB962C8B-B14F-4D97-AF65-F5344CB8AC3E}">
        <p14:creationId xmlns:p14="http://schemas.microsoft.com/office/powerpoint/2010/main" val="422592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B53F5-188C-20A7-59F7-C1707D57BA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5E60D6-914B-0CB8-CF86-03246920B5B4}"/>
              </a:ext>
            </a:extLst>
          </p:cNvPr>
          <p:cNvSpPr txBox="1"/>
          <p:nvPr/>
        </p:nvSpPr>
        <p:spPr>
          <a:xfrm>
            <a:off x="691375" y="669073"/>
            <a:ext cx="9314271" cy="4524315"/>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17 </a:t>
            </a:r>
            <a:r>
              <a:rPr lang="en-US" sz="3200" b="1" dirty="0">
                <a:solidFill>
                  <a:srgbClr val="000000"/>
                </a:solidFill>
                <a:effectLst/>
                <a:latin typeface="Segoe UI" panose="020B0502040204020203" pitchFamily="34" charset="0"/>
                <a:ea typeface="Times New Roman" panose="02020603050405020304" pitchFamily="18" charset="0"/>
              </a:rPr>
              <a:t>For God did not send his Son into the world to condemn the world, but to save the world through him. </a:t>
            </a:r>
            <a:r>
              <a:rPr lang="en-US" sz="3200" b="1" baseline="30000" dirty="0">
                <a:solidFill>
                  <a:srgbClr val="000000"/>
                </a:solidFill>
                <a:effectLst/>
                <a:latin typeface="Segoe UI" panose="020B0502040204020203" pitchFamily="34" charset="0"/>
                <a:ea typeface="Times New Roman" panose="02020603050405020304" pitchFamily="18" charset="0"/>
              </a:rPr>
              <a:t>18 </a:t>
            </a:r>
            <a:r>
              <a:rPr lang="en-US" sz="3200" dirty="0">
                <a:solidFill>
                  <a:srgbClr val="000000"/>
                </a:solidFill>
                <a:effectLst/>
                <a:latin typeface="Segoe UI" panose="020B0502040204020203" pitchFamily="34" charset="0"/>
                <a:ea typeface="Times New Roman" panose="02020603050405020304" pitchFamily="18" charset="0"/>
              </a:rPr>
              <a:t>Whoever believes in him is not condemned, but whoever does not believe stands condemned already because they have not believed in the name of God’s one and only Son. </a:t>
            </a:r>
            <a:r>
              <a:rPr lang="en-US" sz="3200" b="1" baseline="30000" dirty="0">
                <a:solidFill>
                  <a:srgbClr val="000000"/>
                </a:solidFill>
                <a:effectLst/>
                <a:latin typeface="Segoe UI" panose="020B0502040204020203" pitchFamily="34" charset="0"/>
                <a:ea typeface="Times New Roman" panose="02020603050405020304" pitchFamily="18" charset="0"/>
              </a:rPr>
              <a:t>19 </a:t>
            </a:r>
            <a:r>
              <a:rPr lang="en-US" sz="3200" dirty="0">
                <a:solidFill>
                  <a:srgbClr val="000000"/>
                </a:solidFill>
                <a:effectLst/>
                <a:latin typeface="Segoe UI" panose="020B0502040204020203" pitchFamily="34" charset="0"/>
                <a:ea typeface="Times New Roman" panose="02020603050405020304" pitchFamily="18" charset="0"/>
              </a:rPr>
              <a:t>This is the verdict: Light has come into the world, but people loved darkness instead of light because their deeds were evil.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1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C854-6211-FE84-7131-7D3A18CF5C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E648CC-F337-BC41-A52A-628E1A17178E}"/>
              </a:ext>
            </a:extLst>
          </p:cNvPr>
          <p:cNvSpPr txBox="1"/>
          <p:nvPr/>
        </p:nvSpPr>
        <p:spPr>
          <a:xfrm>
            <a:off x="691375" y="669073"/>
            <a:ext cx="9314271" cy="3046988"/>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20 </a:t>
            </a:r>
            <a:r>
              <a:rPr lang="en-US" sz="3200" dirty="0">
                <a:solidFill>
                  <a:srgbClr val="000000"/>
                </a:solidFill>
                <a:effectLst/>
                <a:latin typeface="Segoe UI" panose="020B0502040204020203" pitchFamily="34" charset="0"/>
                <a:ea typeface="Times New Roman" panose="02020603050405020304" pitchFamily="18" charset="0"/>
              </a:rPr>
              <a:t>Everyone who does evil hates the light, and will not come into the light for fear that their deeds will be exposed. </a:t>
            </a:r>
            <a:r>
              <a:rPr lang="en-US" sz="3200" b="1" baseline="30000" dirty="0">
                <a:solidFill>
                  <a:srgbClr val="000000"/>
                </a:solidFill>
                <a:effectLst/>
                <a:latin typeface="Segoe UI" panose="020B0502040204020203" pitchFamily="34" charset="0"/>
                <a:ea typeface="Times New Roman" panose="02020603050405020304" pitchFamily="18" charset="0"/>
              </a:rPr>
              <a:t>21 </a:t>
            </a:r>
            <a:r>
              <a:rPr lang="en-US" sz="3200" b="1" dirty="0">
                <a:solidFill>
                  <a:srgbClr val="000000"/>
                </a:solidFill>
                <a:effectLst/>
                <a:latin typeface="Segoe UI" panose="020B0502040204020203" pitchFamily="34" charset="0"/>
                <a:ea typeface="Times New Roman" panose="02020603050405020304" pitchFamily="18" charset="0"/>
              </a:rPr>
              <a:t>But whoever lives by the truth comes into the light, so that it may be seen plainly that what they have done has been done in the sight of God.</a:t>
            </a:r>
            <a:endParaRPr lang="en-US"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073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48D-1E1B-A09E-C15F-F33BB1276856}"/>
              </a:ext>
            </a:extLst>
          </p:cNvPr>
          <p:cNvSpPr>
            <a:spLocks noGrp="1"/>
          </p:cNvSpPr>
          <p:nvPr>
            <p:ph type="title"/>
          </p:nvPr>
        </p:nvSpPr>
        <p:spPr/>
        <p:txBody>
          <a:bodyPr/>
          <a:lstStyle/>
          <a:p>
            <a:r>
              <a:rPr lang="en-US" dirty="0"/>
              <a:t>What happened to Nicodemus?</a:t>
            </a:r>
          </a:p>
        </p:txBody>
      </p:sp>
      <p:sp>
        <p:nvSpPr>
          <p:cNvPr id="3" name="Content Placeholder 2">
            <a:extLst>
              <a:ext uri="{FF2B5EF4-FFF2-40B4-BE49-F238E27FC236}">
                <a16:creationId xmlns:a16="http://schemas.microsoft.com/office/drawing/2014/main" id="{BA92CD91-42B7-E736-7D72-D73AAB4724D9}"/>
              </a:ext>
            </a:extLst>
          </p:cNvPr>
          <p:cNvSpPr>
            <a:spLocks noGrp="1"/>
          </p:cNvSpPr>
          <p:nvPr>
            <p:ph sz="half" idx="1"/>
          </p:nvPr>
        </p:nvSpPr>
        <p:spPr>
          <a:xfrm>
            <a:off x="838200" y="1509102"/>
            <a:ext cx="5181600" cy="4351338"/>
          </a:xfrm>
        </p:spPr>
        <p:txBody>
          <a:bodyPr>
            <a:normAutofit fontScale="85000" lnSpcReduction="20000"/>
          </a:bodyPr>
          <a:lstStyle/>
          <a:p>
            <a:pPr marL="0" indent="0" algn="l">
              <a:buNone/>
            </a:pPr>
            <a:r>
              <a:rPr lang="en-US" b="1" i="0" baseline="30000" dirty="0">
                <a:solidFill>
                  <a:srgbClr val="000000"/>
                </a:solidFill>
                <a:effectLst/>
                <a:latin typeface="Segoe UI" panose="020B0502040204020203" pitchFamily="34" charset="0"/>
                <a:cs typeface="Segoe UI" panose="020B0502040204020203" pitchFamily="34" charset="0"/>
              </a:rPr>
              <a:t>John 7:50 </a:t>
            </a:r>
            <a:r>
              <a:rPr lang="en-US" b="0" i="0" dirty="0">
                <a:solidFill>
                  <a:srgbClr val="000000"/>
                </a:solidFill>
                <a:effectLst/>
                <a:latin typeface="Segoe UI" panose="020B0502040204020203" pitchFamily="34" charset="0"/>
                <a:cs typeface="Segoe UI" panose="020B0502040204020203" pitchFamily="34" charset="0"/>
              </a:rPr>
              <a:t>Nicodemus, who had gone to Jesus earlier and who was one of their own number, asked, </a:t>
            </a:r>
            <a:r>
              <a:rPr lang="en-US" b="1" i="0" baseline="30000" dirty="0">
                <a:solidFill>
                  <a:srgbClr val="000000"/>
                </a:solidFill>
                <a:effectLst/>
                <a:latin typeface="Segoe UI" panose="020B0502040204020203" pitchFamily="34" charset="0"/>
                <a:cs typeface="Segoe UI" panose="020B0502040204020203" pitchFamily="34" charset="0"/>
              </a:rPr>
              <a:t>51 </a:t>
            </a:r>
            <a:r>
              <a:rPr lang="en-US" b="0" i="0" dirty="0">
                <a:solidFill>
                  <a:srgbClr val="000000"/>
                </a:solidFill>
                <a:effectLst/>
                <a:latin typeface="Segoe UI" panose="020B0502040204020203" pitchFamily="34" charset="0"/>
                <a:cs typeface="Segoe UI" panose="020B0502040204020203" pitchFamily="34" charset="0"/>
              </a:rPr>
              <a:t>“Does our law condemn a man without first hearing him to find out what he has been doing?”</a:t>
            </a:r>
          </a:p>
          <a:p>
            <a:pPr marL="0" indent="0" algn="l">
              <a:buNone/>
            </a:pPr>
            <a:r>
              <a:rPr lang="en-US" b="1" i="0" baseline="30000" dirty="0">
                <a:solidFill>
                  <a:srgbClr val="000000"/>
                </a:solidFill>
                <a:effectLst/>
                <a:latin typeface="Segoe UI" panose="020B0502040204020203" pitchFamily="34" charset="0"/>
                <a:cs typeface="Segoe UI" panose="020B0502040204020203" pitchFamily="34" charset="0"/>
              </a:rPr>
              <a:t>52 </a:t>
            </a:r>
            <a:r>
              <a:rPr lang="en-US" b="0" i="0" dirty="0">
                <a:solidFill>
                  <a:srgbClr val="000000"/>
                </a:solidFill>
                <a:effectLst/>
                <a:latin typeface="Segoe UI" panose="020B0502040204020203" pitchFamily="34" charset="0"/>
                <a:cs typeface="Segoe UI" panose="020B0502040204020203" pitchFamily="34" charset="0"/>
              </a:rPr>
              <a:t>They replied, “Are you from Galilee, too? Look into it, and you will find that a prophet does not come out of Galilee.”</a:t>
            </a:r>
          </a:p>
          <a:p>
            <a:pPr marL="0" indent="0">
              <a:buNone/>
            </a:pPr>
            <a:endParaRPr lang="en-US" dirty="0"/>
          </a:p>
        </p:txBody>
      </p:sp>
      <p:sp>
        <p:nvSpPr>
          <p:cNvPr id="4" name="Content Placeholder 3">
            <a:extLst>
              <a:ext uri="{FF2B5EF4-FFF2-40B4-BE49-F238E27FC236}">
                <a16:creationId xmlns:a16="http://schemas.microsoft.com/office/drawing/2014/main" id="{7709B993-FE79-0222-8DF4-C82C8BD573E1}"/>
              </a:ext>
            </a:extLst>
          </p:cNvPr>
          <p:cNvSpPr>
            <a:spLocks noGrp="1"/>
          </p:cNvSpPr>
          <p:nvPr>
            <p:ph sz="half" idx="2"/>
          </p:nvPr>
        </p:nvSpPr>
        <p:spPr>
          <a:xfrm>
            <a:off x="6172200" y="1570161"/>
            <a:ext cx="5181600" cy="4351338"/>
          </a:xfrm>
        </p:spPr>
        <p:txBody>
          <a:bodyPr>
            <a:normAutofit fontScale="85000" lnSpcReduction="20000"/>
          </a:bodyPr>
          <a:lstStyle/>
          <a:p>
            <a:pPr marL="0" indent="0">
              <a:buNone/>
            </a:pPr>
            <a:r>
              <a:rPr lang="en-US" b="1" i="0" baseline="30000" dirty="0">
                <a:solidFill>
                  <a:srgbClr val="000000"/>
                </a:solidFill>
                <a:effectLst/>
                <a:latin typeface="Segoe UI" panose="020B0502040204020203" pitchFamily="34" charset="0"/>
                <a:cs typeface="Segoe UI" panose="020B0502040204020203" pitchFamily="34" charset="0"/>
              </a:rPr>
              <a:t>John 19:38 </a:t>
            </a:r>
            <a:r>
              <a:rPr lang="en-US" b="0" i="0" dirty="0">
                <a:solidFill>
                  <a:srgbClr val="000000"/>
                </a:solidFill>
                <a:effectLst/>
                <a:latin typeface="Segoe UI" panose="020B0502040204020203" pitchFamily="34" charset="0"/>
                <a:cs typeface="Segoe UI" panose="020B0502040204020203" pitchFamily="34" charset="0"/>
              </a:rPr>
              <a:t>Later, Joseph of Arimathea asked Pilate for the body of Jesus. Now Joseph was a disciple of Jesus, but secretly because he feared the Jewish leaders. With Pilate’s permission, he came and took the body away. </a:t>
            </a:r>
            <a:r>
              <a:rPr lang="en-US" b="1" i="0" baseline="30000" dirty="0">
                <a:solidFill>
                  <a:srgbClr val="000000"/>
                </a:solidFill>
                <a:effectLst/>
                <a:latin typeface="Segoe UI" panose="020B0502040204020203" pitchFamily="34" charset="0"/>
                <a:cs typeface="Segoe UI" panose="020B0502040204020203" pitchFamily="34" charset="0"/>
              </a:rPr>
              <a:t>39 </a:t>
            </a:r>
            <a:r>
              <a:rPr lang="en-US" b="1" i="0" dirty="0">
                <a:solidFill>
                  <a:srgbClr val="000000"/>
                </a:solidFill>
                <a:effectLst/>
                <a:latin typeface="Segoe UI" panose="020B0502040204020203" pitchFamily="34" charset="0"/>
                <a:cs typeface="Segoe UI" panose="020B0502040204020203" pitchFamily="34" charset="0"/>
              </a:rPr>
              <a:t>He was accompanied by Nicodemus, the man who earlier had visited Jesus at night</a:t>
            </a:r>
            <a:r>
              <a:rPr lang="en-US" b="0" i="0" dirty="0">
                <a:solidFill>
                  <a:srgbClr val="000000"/>
                </a:solidFill>
                <a:effectLst/>
                <a:latin typeface="Segoe UI" panose="020B0502040204020203" pitchFamily="34" charset="0"/>
                <a:cs typeface="Segoe UI" panose="020B0502040204020203" pitchFamily="34" charset="0"/>
              </a:rPr>
              <a:t>. Nicodemus brought a mixture of myrrh and aloes, about seventy-five pounds.</a:t>
            </a:r>
            <a:r>
              <a:rPr lang="en-US" b="0" i="0" baseline="30000" dirty="0">
                <a:solidFill>
                  <a:srgbClr val="000000"/>
                </a:solidFill>
                <a:effectLst/>
                <a:latin typeface="Segoe UI" panose="020B0502040204020203" pitchFamily="34" charset="0"/>
                <a:cs typeface="Segoe UI" panose="020B0502040204020203" pitchFamily="34" charset="0"/>
              </a:rPr>
              <a:t>[</a:t>
            </a:r>
            <a:r>
              <a:rPr lang="en-US" b="0" i="0" baseline="30000" dirty="0">
                <a:solidFill>
                  <a:srgbClr val="4A4A4A"/>
                </a:solidFill>
                <a:effectLst/>
                <a:latin typeface="Segoe UI" panose="020B0502040204020203" pitchFamily="34" charset="0"/>
                <a:cs typeface="Segoe UI" panose="020B0502040204020203" pitchFamily="34" charset="0"/>
                <a:hlinkClick r:id="rId3" tooltip="See footnote e"/>
              </a:rPr>
              <a:t>e</a:t>
            </a:r>
            <a:r>
              <a:rPr lang="en-US" b="0" i="0" baseline="30000" dirty="0">
                <a:solidFill>
                  <a:srgbClr val="000000"/>
                </a:solidFill>
                <a:effectLst/>
                <a:latin typeface="Segoe UI" panose="020B0502040204020203" pitchFamily="34" charset="0"/>
                <a:cs typeface="Segoe UI" panose="020B0502040204020203" pitchFamily="34" charset="0"/>
              </a:rPr>
              <a:t>]</a:t>
            </a:r>
            <a:r>
              <a:rPr lang="en-US" b="0" i="0" dirty="0">
                <a:solidFill>
                  <a:srgbClr val="000000"/>
                </a:solidFill>
                <a:effectLst/>
                <a:latin typeface="Segoe UI" panose="020B0502040204020203" pitchFamily="34" charset="0"/>
                <a:cs typeface="Segoe UI" panose="020B0502040204020203" pitchFamily="34" charset="0"/>
              </a:rPr>
              <a:t> </a:t>
            </a:r>
            <a:r>
              <a:rPr lang="en-US" b="1" i="0" baseline="30000" dirty="0">
                <a:solidFill>
                  <a:srgbClr val="000000"/>
                </a:solidFill>
                <a:effectLst/>
                <a:latin typeface="Segoe UI" panose="020B0502040204020203" pitchFamily="34" charset="0"/>
                <a:cs typeface="Segoe UI" panose="020B0502040204020203" pitchFamily="34" charset="0"/>
              </a:rPr>
              <a:t>40 </a:t>
            </a:r>
            <a:r>
              <a:rPr lang="en-US" b="0" i="0" dirty="0">
                <a:solidFill>
                  <a:srgbClr val="000000"/>
                </a:solidFill>
                <a:effectLst/>
                <a:latin typeface="Segoe UI" panose="020B0502040204020203" pitchFamily="34" charset="0"/>
                <a:cs typeface="Segoe UI" panose="020B0502040204020203" pitchFamily="34" charset="0"/>
              </a:rPr>
              <a:t>Taking Jesus’ body, the two of them wrapped it, with the spices, in strips of linen. This was in accordance with Jewish burial customs.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5524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FEDE-E8A6-98BC-6989-B0260690AA4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66BA368-327E-9DB0-96CA-53389F5DFF60}"/>
              </a:ext>
            </a:extLst>
          </p:cNvPr>
          <p:cNvSpPr>
            <a:spLocks noGrp="1"/>
          </p:cNvSpPr>
          <p:nvPr>
            <p:ph idx="1"/>
          </p:nvPr>
        </p:nvSpPr>
        <p:spPr/>
        <p:txBody>
          <a:bodyPr/>
          <a:lstStyle/>
          <a:p>
            <a:r>
              <a:rPr lang="en-US" dirty="0"/>
              <a:t>What paradox of Jesus are you struggling with?</a:t>
            </a:r>
          </a:p>
          <a:p>
            <a:r>
              <a:rPr lang="en-US" dirty="0"/>
              <a:t>Striving yet unfulfilled</a:t>
            </a:r>
          </a:p>
          <a:p>
            <a:r>
              <a:rPr lang="en-US" dirty="0"/>
              <a:t>Do you find yourself pursuing the light or living in darkness?</a:t>
            </a:r>
          </a:p>
          <a:p>
            <a:r>
              <a:rPr lang="en-US" dirty="0"/>
              <a:t>Is your life a paradox – sinner saved by grace?</a:t>
            </a:r>
          </a:p>
          <a:p>
            <a:r>
              <a:rPr lang="en-US" dirty="0"/>
              <a:t>Is the power of the Spirit in your life conspicuous?</a:t>
            </a:r>
          </a:p>
        </p:txBody>
      </p:sp>
    </p:spTree>
    <p:extLst>
      <p:ext uri="{BB962C8B-B14F-4D97-AF65-F5344CB8AC3E}">
        <p14:creationId xmlns:p14="http://schemas.microsoft.com/office/powerpoint/2010/main" val="192027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CCB2-7F55-4420-69E9-B6D914C064F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B5F87E-A585-1943-19A4-D5B83939B22D}"/>
              </a:ext>
            </a:extLst>
          </p:cNvPr>
          <p:cNvSpPr txBox="1"/>
          <p:nvPr/>
        </p:nvSpPr>
        <p:spPr>
          <a:xfrm>
            <a:off x="691375" y="669073"/>
            <a:ext cx="9314271" cy="4524315"/>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4 </a:t>
            </a:r>
            <a:r>
              <a:rPr lang="en-US" sz="3200" dirty="0">
                <a:solidFill>
                  <a:srgbClr val="000000"/>
                </a:solidFill>
                <a:effectLst/>
                <a:latin typeface="Segoe UI" panose="020B0502040204020203" pitchFamily="34" charset="0"/>
                <a:ea typeface="Times New Roman" panose="02020603050405020304" pitchFamily="18" charset="0"/>
              </a:rPr>
              <a:t>“How can someone be born when they are old?” Nicodemus asked. “Surely they cannot enter a second time into their mother’s womb to be born!”</a:t>
            </a:r>
            <a:endParaRPr lang="en-US" sz="3200" dirty="0">
              <a:effectLst/>
              <a:latin typeface="Times New Roman" panose="02020603050405020304" pitchFamily="18" charset="0"/>
              <a:ea typeface="Times New Roman" panose="02020603050405020304" pitchFamily="18" charset="0"/>
            </a:endParaRPr>
          </a:p>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5 </a:t>
            </a:r>
            <a:r>
              <a:rPr lang="en-US" sz="3200" dirty="0">
                <a:solidFill>
                  <a:srgbClr val="000000"/>
                </a:solidFill>
                <a:effectLst/>
                <a:latin typeface="Segoe UI" panose="020B0502040204020203" pitchFamily="34" charset="0"/>
                <a:ea typeface="Times New Roman" panose="02020603050405020304" pitchFamily="18" charset="0"/>
              </a:rPr>
              <a:t>Jesus answered, “Very truly I tell you, no one can enter the kingdom of God unless they are born of water and the Spirit. </a:t>
            </a:r>
            <a:r>
              <a:rPr lang="en-US" sz="3200" b="1" baseline="30000" dirty="0">
                <a:solidFill>
                  <a:srgbClr val="000000"/>
                </a:solidFill>
                <a:effectLst/>
                <a:latin typeface="Segoe UI" panose="020B0502040204020203" pitchFamily="34" charset="0"/>
                <a:ea typeface="Times New Roman" panose="02020603050405020304" pitchFamily="18" charset="0"/>
              </a:rPr>
              <a:t>6 </a:t>
            </a:r>
            <a:r>
              <a:rPr lang="en-US" sz="3200" dirty="0">
                <a:solidFill>
                  <a:srgbClr val="000000"/>
                </a:solidFill>
                <a:effectLst/>
                <a:latin typeface="Segoe UI" panose="020B0502040204020203" pitchFamily="34" charset="0"/>
                <a:ea typeface="Times New Roman" panose="02020603050405020304" pitchFamily="18" charset="0"/>
              </a:rPr>
              <a:t>Flesh gives birth to flesh, but the Spirit</a:t>
            </a:r>
            <a:r>
              <a:rPr lang="en-US" sz="3200" baseline="30000" dirty="0">
                <a:solidFill>
                  <a:srgbClr val="000000"/>
                </a:solidFill>
                <a:latin typeface="Segoe UI" panose="020B0502040204020203" pitchFamily="34" charset="0"/>
                <a:ea typeface="Times New Roman" panose="02020603050405020304" pitchFamily="18" charset="0"/>
              </a:rPr>
              <a:t> </a:t>
            </a:r>
            <a:r>
              <a:rPr lang="en-US" sz="3200" dirty="0">
                <a:solidFill>
                  <a:srgbClr val="000000"/>
                </a:solidFill>
                <a:effectLst/>
                <a:latin typeface="Segoe UI" panose="020B0502040204020203" pitchFamily="34" charset="0"/>
                <a:ea typeface="Times New Roman" panose="02020603050405020304" pitchFamily="18" charset="0"/>
              </a:rPr>
              <a:t>gives birth to spirit. </a:t>
            </a:r>
            <a:r>
              <a:rPr lang="en-US" sz="3200" b="1" baseline="30000" dirty="0">
                <a:solidFill>
                  <a:srgbClr val="000000"/>
                </a:solidFill>
                <a:effectLst/>
                <a:latin typeface="Segoe UI" panose="020B0502040204020203" pitchFamily="34" charset="0"/>
                <a:ea typeface="Times New Roman" panose="02020603050405020304" pitchFamily="18" charset="0"/>
              </a:rPr>
              <a:t>7 </a:t>
            </a:r>
            <a:r>
              <a:rPr lang="en-US" sz="3200" dirty="0">
                <a:solidFill>
                  <a:srgbClr val="000000"/>
                </a:solidFill>
                <a:effectLst/>
                <a:latin typeface="Segoe UI" panose="020B0502040204020203" pitchFamily="34" charset="0"/>
                <a:ea typeface="Times New Roman" panose="02020603050405020304" pitchFamily="18" charset="0"/>
              </a:rPr>
              <a:t>You should not be surprised at my saying, ‘You</a:t>
            </a:r>
            <a:r>
              <a:rPr lang="en-US" sz="3200" baseline="30000" dirty="0">
                <a:solidFill>
                  <a:srgbClr val="000000"/>
                </a:solidFill>
                <a:latin typeface="Segoe UI" panose="020B0502040204020203" pitchFamily="34" charset="0"/>
                <a:ea typeface="Times New Roman" panose="02020603050405020304" pitchFamily="18" charset="0"/>
              </a:rPr>
              <a:t> </a:t>
            </a:r>
            <a:r>
              <a:rPr lang="en-US" sz="3200" dirty="0">
                <a:solidFill>
                  <a:srgbClr val="000000"/>
                </a:solidFill>
                <a:effectLst/>
                <a:latin typeface="Segoe UI" panose="020B0502040204020203" pitchFamily="34" charset="0"/>
                <a:ea typeface="Times New Roman" panose="02020603050405020304" pitchFamily="18" charset="0"/>
              </a:rPr>
              <a:t>must be born again.’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5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3DA0-A421-6A03-33E2-D843FD9258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352237-2E9A-E70B-2513-B29A065F9EEE}"/>
              </a:ext>
            </a:extLst>
          </p:cNvPr>
          <p:cNvSpPr txBox="1"/>
          <p:nvPr/>
        </p:nvSpPr>
        <p:spPr>
          <a:xfrm>
            <a:off x="691375" y="669073"/>
            <a:ext cx="9314271" cy="3539430"/>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8 </a:t>
            </a:r>
            <a:r>
              <a:rPr lang="en-US" sz="3200" dirty="0">
                <a:solidFill>
                  <a:srgbClr val="000000"/>
                </a:solidFill>
                <a:effectLst/>
                <a:latin typeface="Segoe UI" panose="020B0502040204020203" pitchFamily="34" charset="0"/>
                <a:ea typeface="Times New Roman" panose="02020603050405020304" pitchFamily="18" charset="0"/>
              </a:rPr>
              <a:t>The wind blows wherever it pleases. You hear its sound, but you cannot tell where it comes from or where it is going. So it is with everyone born of the Spirit.”</a:t>
            </a:r>
            <a:endParaRPr lang="en-US" sz="3200" dirty="0">
              <a:effectLst/>
              <a:latin typeface="Times New Roman" panose="02020603050405020304" pitchFamily="18" charset="0"/>
              <a:ea typeface="Times New Roman" panose="02020603050405020304" pitchFamily="18" charset="0"/>
            </a:endParaRPr>
          </a:p>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9 </a:t>
            </a:r>
            <a:r>
              <a:rPr lang="en-US" sz="3200" dirty="0">
                <a:solidFill>
                  <a:srgbClr val="000000"/>
                </a:solidFill>
                <a:effectLst/>
                <a:latin typeface="Segoe UI" panose="020B0502040204020203" pitchFamily="34" charset="0"/>
                <a:ea typeface="Times New Roman" panose="02020603050405020304" pitchFamily="18" charset="0"/>
              </a:rPr>
              <a:t>“How can this be?” Nicodemus asked.</a:t>
            </a:r>
            <a:endParaRPr lang="en-US" sz="3200" dirty="0">
              <a:effectLst/>
              <a:latin typeface="Times New Roman" panose="02020603050405020304" pitchFamily="18" charset="0"/>
              <a:ea typeface="Times New Roman" panose="02020603050405020304" pitchFamily="18" charset="0"/>
            </a:endParaRPr>
          </a:p>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10 </a:t>
            </a:r>
            <a:r>
              <a:rPr lang="en-US" sz="3200" dirty="0">
                <a:solidFill>
                  <a:srgbClr val="000000"/>
                </a:solidFill>
                <a:effectLst/>
                <a:latin typeface="Segoe UI" panose="020B0502040204020203" pitchFamily="34" charset="0"/>
                <a:ea typeface="Times New Roman" panose="02020603050405020304" pitchFamily="18" charset="0"/>
              </a:rPr>
              <a:t>“You are Israel’s teacher,” said Jesus, “and do you not understand these things?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536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4A85-6E1D-8BB6-A585-5B823A9BA6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89F294-7376-759C-4BD2-4ECA1D7BE7C8}"/>
              </a:ext>
            </a:extLst>
          </p:cNvPr>
          <p:cNvSpPr txBox="1"/>
          <p:nvPr/>
        </p:nvSpPr>
        <p:spPr>
          <a:xfrm>
            <a:off x="691375" y="669073"/>
            <a:ext cx="9314271" cy="4031873"/>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11 </a:t>
            </a:r>
            <a:r>
              <a:rPr lang="en-US" sz="3200" dirty="0">
                <a:solidFill>
                  <a:srgbClr val="000000"/>
                </a:solidFill>
                <a:effectLst/>
                <a:latin typeface="Segoe UI" panose="020B0502040204020203" pitchFamily="34" charset="0"/>
                <a:ea typeface="Times New Roman" panose="02020603050405020304" pitchFamily="18" charset="0"/>
              </a:rPr>
              <a:t>Very truly I tell you, we speak of what we know, and we testify to what we have seen, but still you people do not accept our testimony. </a:t>
            </a:r>
            <a:r>
              <a:rPr lang="en-US" sz="3200" b="1" baseline="30000" dirty="0">
                <a:solidFill>
                  <a:srgbClr val="000000"/>
                </a:solidFill>
                <a:effectLst/>
                <a:latin typeface="Segoe UI" panose="020B0502040204020203" pitchFamily="34" charset="0"/>
                <a:ea typeface="Times New Roman" panose="02020603050405020304" pitchFamily="18" charset="0"/>
              </a:rPr>
              <a:t>12 </a:t>
            </a:r>
            <a:r>
              <a:rPr lang="en-US" sz="3200" dirty="0">
                <a:solidFill>
                  <a:srgbClr val="000000"/>
                </a:solidFill>
                <a:effectLst/>
                <a:latin typeface="Segoe UI" panose="020B0502040204020203" pitchFamily="34" charset="0"/>
                <a:ea typeface="Times New Roman" panose="02020603050405020304" pitchFamily="18" charset="0"/>
              </a:rPr>
              <a:t>I have spoken to you of earthly things and you do not believe; how then will you believe if I speak of heavenly things? </a:t>
            </a:r>
            <a:r>
              <a:rPr lang="en-US" sz="3200" b="1" baseline="30000" dirty="0">
                <a:solidFill>
                  <a:srgbClr val="000000"/>
                </a:solidFill>
                <a:effectLst/>
                <a:latin typeface="Segoe UI" panose="020B0502040204020203" pitchFamily="34" charset="0"/>
                <a:ea typeface="Times New Roman" panose="02020603050405020304" pitchFamily="18" charset="0"/>
              </a:rPr>
              <a:t>13 </a:t>
            </a:r>
            <a:r>
              <a:rPr lang="en-US" sz="3200" dirty="0">
                <a:solidFill>
                  <a:srgbClr val="000000"/>
                </a:solidFill>
                <a:effectLst/>
                <a:latin typeface="Segoe UI" panose="020B0502040204020203" pitchFamily="34" charset="0"/>
                <a:ea typeface="Times New Roman" panose="02020603050405020304" pitchFamily="18" charset="0"/>
              </a:rPr>
              <a:t>No one has ever gone into heaven except the one who came from heaven—the Son of Man.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488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A504-7027-4C2B-51BA-0DC878F5D3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62F78C-7D60-5CAB-1F5A-6DC58BE7AAA4}"/>
              </a:ext>
            </a:extLst>
          </p:cNvPr>
          <p:cNvSpPr txBox="1"/>
          <p:nvPr/>
        </p:nvSpPr>
        <p:spPr>
          <a:xfrm>
            <a:off x="691375" y="669073"/>
            <a:ext cx="9314271" cy="4524315"/>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14 </a:t>
            </a:r>
            <a:r>
              <a:rPr lang="en-US" sz="3200" dirty="0">
                <a:solidFill>
                  <a:srgbClr val="000000"/>
                </a:solidFill>
                <a:effectLst/>
                <a:latin typeface="Segoe UI" panose="020B0502040204020203" pitchFamily="34" charset="0"/>
                <a:ea typeface="Times New Roman" panose="02020603050405020304" pitchFamily="18" charset="0"/>
              </a:rPr>
              <a:t>Just as Moses lifted up the snake in the wilderness, so the Son of Man must be lifted up, </a:t>
            </a:r>
            <a:r>
              <a:rPr lang="en-US" sz="3200" b="1" baseline="30000" dirty="0">
                <a:solidFill>
                  <a:srgbClr val="000000"/>
                </a:solidFill>
                <a:effectLst/>
                <a:latin typeface="Segoe UI" panose="020B0502040204020203" pitchFamily="34" charset="0"/>
                <a:ea typeface="Times New Roman" panose="02020603050405020304" pitchFamily="18" charset="0"/>
              </a:rPr>
              <a:t>15 </a:t>
            </a:r>
            <a:r>
              <a:rPr lang="en-US" sz="3200" dirty="0">
                <a:solidFill>
                  <a:srgbClr val="000000"/>
                </a:solidFill>
                <a:effectLst/>
                <a:latin typeface="Segoe UI" panose="020B0502040204020203" pitchFamily="34" charset="0"/>
                <a:ea typeface="Times New Roman" panose="02020603050405020304" pitchFamily="18" charset="0"/>
              </a:rPr>
              <a:t>that everyone who believes may have eternal life in him.”</a:t>
            </a:r>
            <a:endParaRPr lang="en-US" sz="3200" dirty="0">
              <a:effectLst/>
              <a:latin typeface="Times New Roman" panose="02020603050405020304" pitchFamily="18" charset="0"/>
              <a:ea typeface="Times New Roman" panose="02020603050405020304" pitchFamily="18" charset="0"/>
            </a:endParaRPr>
          </a:p>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16 </a:t>
            </a:r>
            <a:r>
              <a:rPr lang="en-US" sz="3200" dirty="0">
                <a:solidFill>
                  <a:srgbClr val="000000"/>
                </a:solidFill>
                <a:effectLst/>
                <a:latin typeface="Segoe UI" panose="020B0502040204020203" pitchFamily="34" charset="0"/>
                <a:ea typeface="Times New Roman" panose="02020603050405020304" pitchFamily="18" charset="0"/>
              </a:rPr>
              <a:t>For God so loved the world that he gave his one and only Son, that whoever believes in him shall not perish but have eternal life. </a:t>
            </a:r>
            <a:r>
              <a:rPr lang="en-US" sz="3200" b="1" baseline="30000" dirty="0">
                <a:solidFill>
                  <a:srgbClr val="000000"/>
                </a:solidFill>
                <a:effectLst/>
                <a:latin typeface="Segoe UI" panose="020B0502040204020203" pitchFamily="34" charset="0"/>
                <a:ea typeface="Times New Roman" panose="02020603050405020304" pitchFamily="18" charset="0"/>
              </a:rPr>
              <a:t>17 </a:t>
            </a:r>
            <a:r>
              <a:rPr lang="en-US" sz="3200" dirty="0">
                <a:solidFill>
                  <a:srgbClr val="000000"/>
                </a:solidFill>
                <a:effectLst/>
                <a:latin typeface="Segoe UI" panose="020B0502040204020203" pitchFamily="34" charset="0"/>
                <a:ea typeface="Times New Roman" panose="02020603050405020304" pitchFamily="18" charset="0"/>
              </a:rPr>
              <a:t>For God did not send his Son into the world to condemn the world, but to save the world through him.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788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915AF-7B84-9F4A-E8BA-3A5423CDD7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CD8A3B-74F0-70A5-3665-F029B64A29C0}"/>
              </a:ext>
            </a:extLst>
          </p:cNvPr>
          <p:cNvSpPr txBox="1"/>
          <p:nvPr/>
        </p:nvSpPr>
        <p:spPr>
          <a:xfrm>
            <a:off x="691375" y="669073"/>
            <a:ext cx="9314271" cy="3539430"/>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18 </a:t>
            </a:r>
            <a:r>
              <a:rPr lang="en-US" sz="3200" dirty="0">
                <a:solidFill>
                  <a:srgbClr val="000000"/>
                </a:solidFill>
                <a:effectLst/>
                <a:latin typeface="Segoe UI" panose="020B0502040204020203" pitchFamily="34" charset="0"/>
                <a:ea typeface="Times New Roman" panose="02020603050405020304" pitchFamily="18" charset="0"/>
              </a:rPr>
              <a:t>Whoever believes in him is not condemned, but whoever does not believe stands condemned already because they have not believed in the name of God’s one and only Son. </a:t>
            </a:r>
            <a:r>
              <a:rPr lang="en-US" sz="3200" b="1" baseline="30000" dirty="0">
                <a:solidFill>
                  <a:srgbClr val="000000"/>
                </a:solidFill>
                <a:effectLst/>
                <a:latin typeface="Segoe UI" panose="020B0502040204020203" pitchFamily="34" charset="0"/>
                <a:ea typeface="Times New Roman" panose="02020603050405020304" pitchFamily="18" charset="0"/>
              </a:rPr>
              <a:t>19 </a:t>
            </a:r>
            <a:r>
              <a:rPr lang="en-US" sz="3200" dirty="0">
                <a:solidFill>
                  <a:srgbClr val="000000"/>
                </a:solidFill>
                <a:effectLst/>
                <a:latin typeface="Segoe UI" panose="020B0502040204020203" pitchFamily="34" charset="0"/>
                <a:ea typeface="Times New Roman" panose="02020603050405020304" pitchFamily="18" charset="0"/>
              </a:rPr>
              <a:t>This is the verdict: Light has come into the world, but people loved darkness instead of light because their deeds were evil.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407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669D-BDB4-B4B0-4712-2FA23A343C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1EAF620-E95E-D301-BB7B-A2CBA0DAB656}"/>
              </a:ext>
            </a:extLst>
          </p:cNvPr>
          <p:cNvSpPr txBox="1"/>
          <p:nvPr/>
        </p:nvSpPr>
        <p:spPr>
          <a:xfrm>
            <a:off x="691375" y="669073"/>
            <a:ext cx="9314271" cy="3046988"/>
          </a:xfrm>
          <a:prstGeom prst="rect">
            <a:avLst/>
          </a:prstGeom>
          <a:noFill/>
        </p:spPr>
        <p:txBody>
          <a:bodyPr wrap="square" rtlCol="0">
            <a:spAutoFit/>
          </a:bodyPr>
          <a:lstStyle/>
          <a:p>
            <a:pPr marL="0" marR="0"/>
            <a:r>
              <a:rPr lang="en-US" sz="3200" b="1" baseline="30000" dirty="0">
                <a:solidFill>
                  <a:srgbClr val="000000"/>
                </a:solidFill>
                <a:effectLst/>
                <a:latin typeface="Segoe UI" panose="020B0502040204020203" pitchFamily="34" charset="0"/>
                <a:ea typeface="Times New Roman" panose="02020603050405020304" pitchFamily="18" charset="0"/>
              </a:rPr>
              <a:t>20 </a:t>
            </a:r>
            <a:r>
              <a:rPr lang="en-US" sz="3200" dirty="0">
                <a:solidFill>
                  <a:srgbClr val="000000"/>
                </a:solidFill>
                <a:effectLst/>
                <a:latin typeface="Segoe UI" panose="020B0502040204020203" pitchFamily="34" charset="0"/>
                <a:ea typeface="Times New Roman" panose="02020603050405020304" pitchFamily="18" charset="0"/>
              </a:rPr>
              <a:t>Everyone who does evil hates the light, and will not come into the light for fear that their deeds will be exposed. </a:t>
            </a:r>
            <a:r>
              <a:rPr lang="en-US" sz="3200" b="1" baseline="30000" dirty="0">
                <a:solidFill>
                  <a:srgbClr val="000000"/>
                </a:solidFill>
                <a:effectLst/>
                <a:latin typeface="Segoe UI" panose="020B0502040204020203" pitchFamily="34" charset="0"/>
                <a:ea typeface="Times New Roman" panose="02020603050405020304" pitchFamily="18" charset="0"/>
              </a:rPr>
              <a:t>21 </a:t>
            </a:r>
            <a:r>
              <a:rPr lang="en-US" sz="3200" dirty="0">
                <a:solidFill>
                  <a:srgbClr val="000000"/>
                </a:solidFill>
                <a:effectLst/>
                <a:latin typeface="Segoe UI" panose="020B0502040204020203" pitchFamily="34" charset="0"/>
                <a:ea typeface="Times New Roman" panose="02020603050405020304" pitchFamily="18" charset="0"/>
              </a:rPr>
              <a:t>But whoever lives by the truth comes into the light, so that it may be seen plainly that what they have done has been done in the sight of God.</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61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2B47-A362-E632-A8D7-F67028C78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94AC8-A0ED-C85A-EE94-C0A20FB43C7B}"/>
              </a:ext>
            </a:extLst>
          </p:cNvPr>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“How can this be?” Paradox – </a:t>
            </a:r>
            <a:r>
              <a:rPr lang="en-US" sz="2400" dirty="0">
                <a:latin typeface="Segoe UI" panose="020B0502040204020203" pitchFamily="34" charset="0"/>
                <a:cs typeface="Segoe UI" panose="020B0502040204020203" pitchFamily="34" charset="0"/>
              </a:rPr>
              <a:t>Persistent contradiction</a:t>
            </a:r>
            <a:r>
              <a:rPr lang="en-US"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 statement that runs contrary to one's expectation, “Unity of opposites”</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55C8F86E-B1F5-2EE2-5D59-E0830C48EC82}"/>
              </a:ext>
            </a:extLst>
          </p:cNvPr>
          <p:cNvSpPr>
            <a:spLocks noGrp="1"/>
          </p:cNvSpPr>
          <p:nvPr>
            <p:ph idx="1"/>
          </p:nvPr>
        </p:nvSpPr>
        <p:spPr>
          <a:xfrm>
            <a:off x="838200" y="1690688"/>
            <a:ext cx="10515600" cy="4351338"/>
          </a:xfrm>
        </p:spPr>
        <p:txBody>
          <a:bodyPr>
            <a:normAutofit/>
          </a:bodyPr>
          <a:lstStyle/>
          <a:p>
            <a:r>
              <a:rPr lang="en-US" b="1" dirty="0">
                <a:latin typeface="Segoe UI" panose="020B0502040204020203" pitchFamily="34" charset="0"/>
                <a:cs typeface="Segoe UI" panose="020B0502040204020203" pitchFamily="34" charset="0"/>
              </a:rPr>
              <a:t>Nicodemus – religious elite yet empty/spiritually dead</a:t>
            </a:r>
          </a:p>
        </p:txBody>
      </p:sp>
      <p:sp>
        <p:nvSpPr>
          <p:cNvPr id="5" name="TextBox 4">
            <a:extLst>
              <a:ext uri="{FF2B5EF4-FFF2-40B4-BE49-F238E27FC236}">
                <a16:creationId xmlns:a16="http://schemas.microsoft.com/office/drawing/2014/main" id="{A3F158AC-6645-CD76-8264-C16EE5054386}"/>
              </a:ext>
            </a:extLst>
          </p:cNvPr>
          <p:cNvSpPr txBox="1"/>
          <p:nvPr/>
        </p:nvSpPr>
        <p:spPr>
          <a:xfrm>
            <a:off x="1283677" y="2479431"/>
            <a:ext cx="8757138" cy="1569660"/>
          </a:xfrm>
          <a:prstGeom prst="rect">
            <a:avLst/>
          </a:prstGeom>
          <a:noFill/>
        </p:spPr>
        <p:txBody>
          <a:bodyPr wrap="square">
            <a:spAutoFit/>
          </a:bodyPr>
          <a:lstStyle/>
          <a:p>
            <a:r>
              <a:rPr lang="en-US" sz="3200" b="1"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“3 </a:t>
            </a:r>
            <a:r>
              <a:rPr lang="en-US" sz="3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Now there was a Pharisee, a man named Nicodemus who was a member of the Jewish ruling council. </a:t>
            </a:r>
            <a:r>
              <a:rPr lang="en-US" sz="3200" b="1"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2 </a:t>
            </a:r>
            <a:r>
              <a:rPr lang="en-US" sz="32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He came to Jesus at night….”</a:t>
            </a:r>
            <a:endParaRPr lang="en-US"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854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4468</TotalTime>
  <Words>2884</Words>
  <Application>Microsoft Macintosh PowerPoint</Application>
  <PresentationFormat>Widescreen</PresentationFormat>
  <Paragraphs>149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vt:lpstr>
      <vt:lpstr>Calibri</vt:lpstr>
      <vt:lpstr>Calibri Light</vt:lpstr>
      <vt:lpstr>Google Sans</vt:lpstr>
      <vt:lpstr>Segoe UI</vt:lpstr>
      <vt:lpstr>Times New Roman</vt:lpstr>
      <vt:lpstr>Office Theme</vt:lpstr>
      <vt:lpstr>The great Paradox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this be?” Paradox – Persistent contradiction, a statement that runs contrary to one's expectation, “Unity of opposites”</vt:lpstr>
      <vt:lpstr>Jewish Ruling Council = Sanhedrin </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“Son of Man”</vt:lpstr>
      <vt:lpstr>“Just as Moses lifted up the snake in the wilderness…” </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“How can this be?” Paradox – Persistent contradiction, a statement that runs contrary to one's expectation, “Unity of opposites”</vt:lpstr>
      <vt:lpstr>PowerPoint Presentation</vt:lpstr>
      <vt:lpstr>PowerPoint Presentation</vt:lpstr>
      <vt:lpstr>What happened to Nicodemus?</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Dan North</cp:lastModifiedBy>
  <cp:revision>4</cp:revision>
  <cp:lastPrinted>2024-01-28T09:12:32Z</cp:lastPrinted>
  <dcterms:created xsi:type="dcterms:W3CDTF">2023-11-08T12:11:03Z</dcterms:created>
  <dcterms:modified xsi:type="dcterms:W3CDTF">2024-01-30T08:39:27Z</dcterms:modified>
</cp:coreProperties>
</file>