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7" r:id="rId3"/>
    <p:sldId id="261" r:id="rId4"/>
    <p:sldId id="262" r:id="rId5"/>
    <p:sldId id="263" r:id="rId6"/>
    <p:sldId id="264" r:id="rId7"/>
    <p:sldId id="265" r:id="rId8"/>
    <p:sldId id="266" r:id="rId9"/>
    <p:sldId id="267"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3848BF-6775-4398-BC35-189879269D74}" v="47" dt="2023-10-20T14:22:11.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snapToGrid="0">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0461-525F-F6B8-A9E5-8274C9C273E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10AD3BC-5C1D-A333-92A5-D5EF769ACE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02600EE-45D8-DF76-E861-69A70E4C1DF6}"/>
              </a:ext>
            </a:extLst>
          </p:cNvPr>
          <p:cNvSpPr>
            <a:spLocks noGrp="1"/>
          </p:cNvSpPr>
          <p:nvPr>
            <p:ph type="dt" sz="half" idx="10"/>
          </p:nvPr>
        </p:nvSpPr>
        <p:spPr/>
        <p:txBody>
          <a:bodyPr/>
          <a:lstStyle/>
          <a:p>
            <a:fld id="{AE8A7A4C-4F83-294C-9450-0C3DE56E82A5}" type="datetimeFigureOut">
              <a:rPr lang="en-US" smtClean="0"/>
              <a:t>10/20/23</a:t>
            </a:fld>
            <a:endParaRPr lang="en-US"/>
          </a:p>
        </p:txBody>
      </p:sp>
      <p:sp>
        <p:nvSpPr>
          <p:cNvPr id="5" name="Footer Placeholder 4">
            <a:extLst>
              <a:ext uri="{FF2B5EF4-FFF2-40B4-BE49-F238E27FC236}">
                <a16:creationId xmlns:a16="http://schemas.microsoft.com/office/drawing/2014/main" id="{F789C1BB-8DAC-F6D0-51D7-F2B531B74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BECB2-8876-1A62-5ACC-B3672CC11AA6}"/>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49026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B0CB3-3020-99BA-774A-7D5B04AA507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DA91153-50B1-EDAD-43A2-2D0D99F5264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476458-703A-AFC5-AE60-8D922609B3A2}"/>
              </a:ext>
            </a:extLst>
          </p:cNvPr>
          <p:cNvSpPr>
            <a:spLocks noGrp="1"/>
          </p:cNvSpPr>
          <p:nvPr>
            <p:ph type="dt" sz="half" idx="10"/>
          </p:nvPr>
        </p:nvSpPr>
        <p:spPr/>
        <p:txBody>
          <a:bodyPr/>
          <a:lstStyle/>
          <a:p>
            <a:fld id="{AE8A7A4C-4F83-294C-9450-0C3DE56E82A5}" type="datetimeFigureOut">
              <a:rPr lang="en-US" smtClean="0"/>
              <a:t>10/20/23</a:t>
            </a:fld>
            <a:endParaRPr lang="en-US"/>
          </a:p>
        </p:txBody>
      </p:sp>
      <p:sp>
        <p:nvSpPr>
          <p:cNvPr id="5" name="Footer Placeholder 4">
            <a:extLst>
              <a:ext uri="{FF2B5EF4-FFF2-40B4-BE49-F238E27FC236}">
                <a16:creationId xmlns:a16="http://schemas.microsoft.com/office/drawing/2014/main" id="{0438EB79-2A62-CBC6-BD84-B05452F80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EAEA3-C976-57BF-EDD5-4A139DCEE554}"/>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44785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A37990-60A6-9A45-4275-556E79005F4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34AE85-144F-A575-2BF1-07938860EBD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1FED35-26D4-BF51-C065-A2DACC82BE91}"/>
              </a:ext>
            </a:extLst>
          </p:cNvPr>
          <p:cNvSpPr>
            <a:spLocks noGrp="1"/>
          </p:cNvSpPr>
          <p:nvPr>
            <p:ph type="dt" sz="half" idx="10"/>
          </p:nvPr>
        </p:nvSpPr>
        <p:spPr/>
        <p:txBody>
          <a:bodyPr/>
          <a:lstStyle/>
          <a:p>
            <a:fld id="{AE8A7A4C-4F83-294C-9450-0C3DE56E82A5}" type="datetimeFigureOut">
              <a:rPr lang="en-US" smtClean="0"/>
              <a:t>10/20/23</a:t>
            </a:fld>
            <a:endParaRPr lang="en-US"/>
          </a:p>
        </p:txBody>
      </p:sp>
      <p:sp>
        <p:nvSpPr>
          <p:cNvPr id="5" name="Footer Placeholder 4">
            <a:extLst>
              <a:ext uri="{FF2B5EF4-FFF2-40B4-BE49-F238E27FC236}">
                <a16:creationId xmlns:a16="http://schemas.microsoft.com/office/drawing/2014/main" id="{84963972-8DBA-9361-BB3C-2252907FD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7801C-59DE-B372-FE49-BC9AA9F3C27D}"/>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2520017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DC6A-91F8-2380-2914-A52CC4F4045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D51942-F776-E4D0-C7AA-3DEAEA17E6D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70F6AB-AEBD-2D68-7A8B-74525953FAD1}"/>
              </a:ext>
            </a:extLst>
          </p:cNvPr>
          <p:cNvSpPr>
            <a:spLocks noGrp="1"/>
          </p:cNvSpPr>
          <p:nvPr>
            <p:ph type="dt" sz="half" idx="10"/>
          </p:nvPr>
        </p:nvSpPr>
        <p:spPr/>
        <p:txBody>
          <a:bodyPr/>
          <a:lstStyle/>
          <a:p>
            <a:fld id="{AE8A7A4C-4F83-294C-9450-0C3DE56E82A5}" type="datetimeFigureOut">
              <a:rPr lang="en-US" smtClean="0"/>
              <a:t>10/20/23</a:t>
            </a:fld>
            <a:endParaRPr lang="en-US"/>
          </a:p>
        </p:txBody>
      </p:sp>
      <p:sp>
        <p:nvSpPr>
          <p:cNvPr id="5" name="Footer Placeholder 4">
            <a:extLst>
              <a:ext uri="{FF2B5EF4-FFF2-40B4-BE49-F238E27FC236}">
                <a16:creationId xmlns:a16="http://schemas.microsoft.com/office/drawing/2014/main" id="{B026CA35-A84F-5152-771D-19F2D355B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2AEE3-B0E9-B1EF-E385-FD2050285476}"/>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65955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B4326-7DB6-C8F0-D875-549490FF25E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D5136AC-525A-59AF-C9E7-E133C01BC5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A975DC8-9A44-419D-2EBC-E25F7FF8AB7F}"/>
              </a:ext>
            </a:extLst>
          </p:cNvPr>
          <p:cNvSpPr>
            <a:spLocks noGrp="1"/>
          </p:cNvSpPr>
          <p:nvPr>
            <p:ph type="dt" sz="half" idx="10"/>
          </p:nvPr>
        </p:nvSpPr>
        <p:spPr/>
        <p:txBody>
          <a:bodyPr/>
          <a:lstStyle/>
          <a:p>
            <a:fld id="{AE8A7A4C-4F83-294C-9450-0C3DE56E82A5}" type="datetimeFigureOut">
              <a:rPr lang="en-US" smtClean="0"/>
              <a:t>10/20/23</a:t>
            </a:fld>
            <a:endParaRPr lang="en-US"/>
          </a:p>
        </p:txBody>
      </p:sp>
      <p:sp>
        <p:nvSpPr>
          <p:cNvPr id="5" name="Footer Placeholder 4">
            <a:extLst>
              <a:ext uri="{FF2B5EF4-FFF2-40B4-BE49-F238E27FC236}">
                <a16:creationId xmlns:a16="http://schemas.microsoft.com/office/drawing/2014/main" id="{2F0BBB30-9CE2-DEFD-C80A-C55594BE6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339BE-129D-702E-50D5-F97DC71DD0B5}"/>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1892756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F58DA-7410-B96A-5A55-9DD2D9A90E8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B7B05CC-B149-4ED1-5E83-D90E29EFCB5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53A4735-2D1C-02D1-DF63-DB7CD3C3E09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A298BF2-6EFB-165E-CCF6-977CAE237913}"/>
              </a:ext>
            </a:extLst>
          </p:cNvPr>
          <p:cNvSpPr>
            <a:spLocks noGrp="1"/>
          </p:cNvSpPr>
          <p:nvPr>
            <p:ph type="dt" sz="half" idx="10"/>
          </p:nvPr>
        </p:nvSpPr>
        <p:spPr/>
        <p:txBody>
          <a:bodyPr/>
          <a:lstStyle/>
          <a:p>
            <a:fld id="{AE8A7A4C-4F83-294C-9450-0C3DE56E82A5}" type="datetimeFigureOut">
              <a:rPr lang="en-US" smtClean="0"/>
              <a:t>10/20/23</a:t>
            </a:fld>
            <a:endParaRPr lang="en-US"/>
          </a:p>
        </p:txBody>
      </p:sp>
      <p:sp>
        <p:nvSpPr>
          <p:cNvPr id="6" name="Footer Placeholder 5">
            <a:extLst>
              <a:ext uri="{FF2B5EF4-FFF2-40B4-BE49-F238E27FC236}">
                <a16:creationId xmlns:a16="http://schemas.microsoft.com/office/drawing/2014/main" id="{C92C8984-FC46-A53A-C657-319D5A1F8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70A13D-6C3A-B66C-49F8-393BD93DAAAD}"/>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1819828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4090B-E267-2521-9EFB-0F945C743C1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17035C-4686-B51E-3C84-D5782D93A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5E8783B-E7FF-D845-D2AF-B13FC9939C6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66FAC51-A79B-534E-FACD-B3E5A8F2D4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70D3075-C99B-50EF-2EDE-47CB67275DD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4EBF057-BB36-5ABE-E0BB-F0D67BF1F659}"/>
              </a:ext>
            </a:extLst>
          </p:cNvPr>
          <p:cNvSpPr>
            <a:spLocks noGrp="1"/>
          </p:cNvSpPr>
          <p:nvPr>
            <p:ph type="dt" sz="half" idx="10"/>
          </p:nvPr>
        </p:nvSpPr>
        <p:spPr/>
        <p:txBody>
          <a:bodyPr/>
          <a:lstStyle/>
          <a:p>
            <a:fld id="{AE8A7A4C-4F83-294C-9450-0C3DE56E82A5}" type="datetimeFigureOut">
              <a:rPr lang="en-US" smtClean="0"/>
              <a:t>10/20/23</a:t>
            </a:fld>
            <a:endParaRPr lang="en-US"/>
          </a:p>
        </p:txBody>
      </p:sp>
      <p:sp>
        <p:nvSpPr>
          <p:cNvPr id="8" name="Footer Placeholder 7">
            <a:extLst>
              <a:ext uri="{FF2B5EF4-FFF2-40B4-BE49-F238E27FC236}">
                <a16:creationId xmlns:a16="http://schemas.microsoft.com/office/drawing/2014/main" id="{16C02F63-8AEC-680A-512A-4B7AB6534F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68E5B1-3BA2-59BE-8E3C-F69ACCE8A11C}"/>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11306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3FF2-006B-B00B-C4AF-D6C01553D40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26622F4-1DFF-8C20-FE6D-2476B57F123C}"/>
              </a:ext>
            </a:extLst>
          </p:cNvPr>
          <p:cNvSpPr>
            <a:spLocks noGrp="1"/>
          </p:cNvSpPr>
          <p:nvPr>
            <p:ph type="dt" sz="half" idx="10"/>
          </p:nvPr>
        </p:nvSpPr>
        <p:spPr/>
        <p:txBody>
          <a:bodyPr/>
          <a:lstStyle/>
          <a:p>
            <a:fld id="{AE8A7A4C-4F83-294C-9450-0C3DE56E82A5}" type="datetimeFigureOut">
              <a:rPr lang="en-US" smtClean="0"/>
              <a:t>10/20/23</a:t>
            </a:fld>
            <a:endParaRPr lang="en-US"/>
          </a:p>
        </p:txBody>
      </p:sp>
      <p:sp>
        <p:nvSpPr>
          <p:cNvPr id="4" name="Footer Placeholder 3">
            <a:extLst>
              <a:ext uri="{FF2B5EF4-FFF2-40B4-BE49-F238E27FC236}">
                <a16:creationId xmlns:a16="http://schemas.microsoft.com/office/drawing/2014/main" id="{0862800F-3D14-D869-B979-A33C3612E2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36764F-EDEF-6FA7-632E-C4A24CE933BF}"/>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238886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A3B913-555F-259E-D123-083E7948265F}"/>
              </a:ext>
            </a:extLst>
          </p:cNvPr>
          <p:cNvSpPr>
            <a:spLocks noGrp="1"/>
          </p:cNvSpPr>
          <p:nvPr>
            <p:ph type="dt" sz="half" idx="10"/>
          </p:nvPr>
        </p:nvSpPr>
        <p:spPr/>
        <p:txBody>
          <a:bodyPr/>
          <a:lstStyle/>
          <a:p>
            <a:fld id="{AE8A7A4C-4F83-294C-9450-0C3DE56E82A5}" type="datetimeFigureOut">
              <a:rPr lang="en-US" smtClean="0"/>
              <a:t>10/20/23</a:t>
            </a:fld>
            <a:endParaRPr lang="en-US"/>
          </a:p>
        </p:txBody>
      </p:sp>
      <p:sp>
        <p:nvSpPr>
          <p:cNvPr id="3" name="Footer Placeholder 2">
            <a:extLst>
              <a:ext uri="{FF2B5EF4-FFF2-40B4-BE49-F238E27FC236}">
                <a16:creationId xmlns:a16="http://schemas.microsoft.com/office/drawing/2014/main" id="{26CBDD46-7E6A-EB53-95DD-8FA98B9EF6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7E527C-9826-2408-474F-B4574D7BF4FF}"/>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110030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0053-A158-9970-C196-82C47DD975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283AC4F-FCDA-DA0B-2256-EB7159ED34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CFB3585-7BE8-7060-1001-0B57FE242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D990A7-7BE3-0F0C-A492-4DE347D44BBD}"/>
              </a:ext>
            </a:extLst>
          </p:cNvPr>
          <p:cNvSpPr>
            <a:spLocks noGrp="1"/>
          </p:cNvSpPr>
          <p:nvPr>
            <p:ph type="dt" sz="half" idx="10"/>
          </p:nvPr>
        </p:nvSpPr>
        <p:spPr/>
        <p:txBody>
          <a:bodyPr/>
          <a:lstStyle/>
          <a:p>
            <a:fld id="{AE8A7A4C-4F83-294C-9450-0C3DE56E82A5}" type="datetimeFigureOut">
              <a:rPr lang="en-US" smtClean="0"/>
              <a:t>10/20/23</a:t>
            </a:fld>
            <a:endParaRPr lang="en-US"/>
          </a:p>
        </p:txBody>
      </p:sp>
      <p:sp>
        <p:nvSpPr>
          <p:cNvPr id="6" name="Footer Placeholder 5">
            <a:extLst>
              <a:ext uri="{FF2B5EF4-FFF2-40B4-BE49-F238E27FC236}">
                <a16:creationId xmlns:a16="http://schemas.microsoft.com/office/drawing/2014/main" id="{22134ABC-EC15-6E25-174F-A73139BCF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2E305-28B9-3B54-6C4E-0EEC72A266EB}"/>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4019167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8BA5-0B8D-7741-CB0D-D914737F17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97BFB71-8E98-EC7E-2BF6-D1682CF7DC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274190-6006-F79F-8617-A435DE3FC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B1BCE9-8175-777C-D59C-38EC366E0B0E}"/>
              </a:ext>
            </a:extLst>
          </p:cNvPr>
          <p:cNvSpPr>
            <a:spLocks noGrp="1"/>
          </p:cNvSpPr>
          <p:nvPr>
            <p:ph type="dt" sz="half" idx="10"/>
          </p:nvPr>
        </p:nvSpPr>
        <p:spPr/>
        <p:txBody>
          <a:bodyPr/>
          <a:lstStyle/>
          <a:p>
            <a:fld id="{AE8A7A4C-4F83-294C-9450-0C3DE56E82A5}" type="datetimeFigureOut">
              <a:rPr lang="en-US" smtClean="0"/>
              <a:t>10/20/23</a:t>
            </a:fld>
            <a:endParaRPr lang="en-US"/>
          </a:p>
        </p:txBody>
      </p:sp>
      <p:sp>
        <p:nvSpPr>
          <p:cNvPr id="6" name="Footer Placeholder 5">
            <a:extLst>
              <a:ext uri="{FF2B5EF4-FFF2-40B4-BE49-F238E27FC236}">
                <a16:creationId xmlns:a16="http://schemas.microsoft.com/office/drawing/2014/main" id="{46F6A5C0-0DBD-61B9-6E3C-47866F0F84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71358E-8699-F9F5-A02A-F54EE3186AF1}"/>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158758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FA5A7C-5375-9367-3094-53BF7D9FA7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A4A60EB-13C0-8D0E-2775-E2F8CF919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4A9F19-A0C7-FCA5-9652-2D4846D951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A7A4C-4F83-294C-9450-0C3DE56E82A5}" type="datetimeFigureOut">
              <a:rPr lang="en-US" smtClean="0"/>
              <a:t>10/20/23</a:t>
            </a:fld>
            <a:endParaRPr lang="en-US"/>
          </a:p>
        </p:txBody>
      </p:sp>
      <p:sp>
        <p:nvSpPr>
          <p:cNvPr id="5" name="Footer Placeholder 4">
            <a:extLst>
              <a:ext uri="{FF2B5EF4-FFF2-40B4-BE49-F238E27FC236}">
                <a16:creationId xmlns:a16="http://schemas.microsoft.com/office/drawing/2014/main" id="{FFFBF441-89B9-1993-BF78-EAC538EF01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643AB8-197A-3A69-806A-AB81E42217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70BA5-B96F-FF4E-8AC9-20A58A1F5FFE}" type="slidenum">
              <a:rPr lang="en-US" smtClean="0"/>
              <a:t>‹#›</a:t>
            </a:fld>
            <a:endParaRPr lang="en-US"/>
          </a:p>
        </p:txBody>
      </p:sp>
      <p:pic>
        <p:nvPicPr>
          <p:cNvPr id="10" name="Picture 9" descr="A green square with white text&#10;&#10;Description automatically generated with medium confidence">
            <a:extLst>
              <a:ext uri="{FF2B5EF4-FFF2-40B4-BE49-F238E27FC236}">
                <a16:creationId xmlns:a16="http://schemas.microsoft.com/office/drawing/2014/main" id="{9EA18D45-240F-59F4-4022-4DA6146D3CA0}"/>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169133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65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740135" y="657468"/>
            <a:ext cx="8679167" cy="3046988"/>
          </a:xfrm>
          <a:prstGeom prst="rect">
            <a:avLst/>
          </a:prstGeom>
          <a:noFill/>
        </p:spPr>
        <p:txBody>
          <a:bodyPr wrap="square" rtlCol="0">
            <a:spAutoFit/>
          </a:bodyPr>
          <a:lstStyle/>
          <a:p>
            <a:r>
              <a:rPr lang="en-US" sz="3200" dirty="0">
                <a:solidFill>
                  <a:schemeClr val="bg1"/>
                </a:solidFill>
                <a:effectLst/>
                <a:latin typeface="Arial" panose="020B0604020202020204" pitchFamily="34" charset="0"/>
                <a:ea typeface="MS Minngs"/>
              </a:rPr>
              <a:t>Good habits are actually quite freeing – they mean we accomplish good things almost on autopilot. One study from Duke University found that more than 40% of the actions people take every day aren’t conscious decisions, but habits.</a:t>
            </a:r>
            <a:endParaRPr lang="en-GB" sz="3200" dirty="0">
              <a:solidFill>
                <a:schemeClr val="bg1"/>
              </a:solidFill>
              <a:effectLst/>
              <a:latin typeface="Times New Roman" panose="02020603050405020304" pitchFamily="18" charset="0"/>
              <a:ea typeface="MS Minngs"/>
            </a:endParaRPr>
          </a:p>
        </p:txBody>
      </p:sp>
      <p:sp>
        <p:nvSpPr>
          <p:cNvPr id="3" name="TextBox 2">
            <a:extLst>
              <a:ext uri="{FF2B5EF4-FFF2-40B4-BE49-F238E27FC236}">
                <a16:creationId xmlns:a16="http://schemas.microsoft.com/office/drawing/2014/main" id="{56AD2CA6-E6FA-4A0C-069D-898092C2DA4E}"/>
              </a:ext>
            </a:extLst>
          </p:cNvPr>
          <p:cNvSpPr txBox="1"/>
          <p:nvPr/>
        </p:nvSpPr>
        <p:spPr>
          <a:xfrm>
            <a:off x="5584722" y="4159496"/>
            <a:ext cx="2064775" cy="461665"/>
          </a:xfrm>
          <a:prstGeom prst="rect">
            <a:avLst/>
          </a:prstGeom>
          <a:noFill/>
        </p:spPr>
        <p:txBody>
          <a:bodyPr wrap="square" rtlCol="0">
            <a:spAutoFit/>
          </a:bodyPr>
          <a:lstStyle/>
          <a:p>
            <a:r>
              <a:rPr lang="en-GB" sz="2400" i="1" dirty="0">
                <a:solidFill>
                  <a:schemeClr val="bg1"/>
                </a:solidFill>
                <a:latin typeface="Arial" panose="020B0604020202020204" pitchFamily="34" charset="0"/>
                <a:cs typeface="Arial" panose="020B0604020202020204" pitchFamily="34" charset="0"/>
              </a:rPr>
              <a:t>(Sim Dendy)</a:t>
            </a:r>
          </a:p>
        </p:txBody>
      </p:sp>
    </p:spTree>
    <p:extLst>
      <p:ext uri="{BB962C8B-B14F-4D97-AF65-F5344CB8AC3E}">
        <p14:creationId xmlns:p14="http://schemas.microsoft.com/office/powerpoint/2010/main" val="3556226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492970" y="822331"/>
            <a:ext cx="11206059" cy="4023281"/>
          </a:xfrm>
          <a:prstGeom prst="rect">
            <a:avLst/>
          </a:prstGeom>
          <a:noFill/>
        </p:spPr>
        <p:txBody>
          <a:bodyPr wrap="square" rtlCol="0">
            <a:spAutoFit/>
          </a:bodyPr>
          <a:lstStyle/>
          <a:p>
            <a:pPr marL="342900" lvl="0" indent="-342900">
              <a:lnSpc>
                <a:spcPct val="115000"/>
              </a:lnSpc>
              <a:buFont typeface="Symbol" panose="05050102010706020507" pitchFamily="18" charset="2"/>
              <a:buChar char=""/>
            </a:pPr>
            <a:r>
              <a:rPr lang="en-US" sz="3200" dirty="0">
                <a:solidFill>
                  <a:schemeClr val="bg1"/>
                </a:solidFill>
                <a:effectLst/>
                <a:latin typeface="Arial" panose="020B0604020202020204" pitchFamily="34" charset="0"/>
                <a:ea typeface="MS Minngs"/>
                <a:cs typeface="Arial" panose="020B0604020202020204" pitchFamily="34" charset="0"/>
              </a:rPr>
              <a:t>Take your Sabbath rest</a:t>
            </a:r>
            <a:endParaRPr lang="en-GB" sz="3200" dirty="0">
              <a:solidFill>
                <a:schemeClr val="bg1"/>
              </a:solidFill>
              <a:effectLst/>
              <a:latin typeface="Arial" panose="020B0604020202020204" pitchFamily="34" charset="0"/>
              <a:ea typeface="MS Minngs"/>
              <a:cs typeface="Arial" panose="020B0604020202020204" pitchFamily="34" charset="0"/>
            </a:endParaRPr>
          </a:p>
          <a:p>
            <a:pPr marL="342900" lvl="0" indent="-342900">
              <a:lnSpc>
                <a:spcPct val="115000"/>
              </a:lnSpc>
              <a:buFont typeface="Symbol" panose="05050102010706020507" pitchFamily="18" charset="2"/>
              <a:buChar char=""/>
            </a:pPr>
            <a:r>
              <a:rPr lang="en-GB" sz="3200" dirty="0">
                <a:solidFill>
                  <a:schemeClr val="bg1"/>
                </a:solidFill>
                <a:effectLst/>
                <a:latin typeface="Arial" panose="020B0604020202020204" pitchFamily="34" charset="0"/>
                <a:ea typeface="MS Minngs"/>
                <a:cs typeface="Arial" panose="020B0604020202020204" pitchFamily="34" charset="0"/>
              </a:rPr>
              <a:t>Weekly gathering</a:t>
            </a:r>
          </a:p>
          <a:p>
            <a:pPr marL="342900" lvl="0" indent="-342900">
              <a:lnSpc>
                <a:spcPct val="115000"/>
              </a:lnSpc>
              <a:buFont typeface="Symbol" panose="05050102010706020507" pitchFamily="18" charset="2"/>
              <a:buChar char=""/>
            </a:pPr>
            <a:r>
              <a:rPr lang="en-GB" sz="3200" dirty="0">
                <a:solidFill>
                  <a:schemeClr val="bg1"/>
                </a:solidFill>
                <a:effectLst/>
                <a:latin typeface="Arial" panose="020B0604020202020204" pitchFamily="34" charset="0"/>
                <a:ea typeface="MS Minngs"/>
                <a:cs typeface="Arial" panose="020B0604020202020204" pitchFamily="34" charset="0"/>
              </a:rPr>
              <a:t>Regular ‘Communion’</a:t>
            </a:r>
          </a:p>
          <a:p>
            <a:pPr marL="342900" lvl="0" indent="-342900">
              <a:lnSpc>
                <a:spcPct val="115000"/>
              </a:lnSpc>
              <a:buFont typeface="Symbol" panose="05050102010706020507" pitchFamily="18" charset="2"/>
              <a:buChar char=""/>
            </a:pPr>
            <a:r>
              <a:rPr lang="en-GB" sz="3200" dirty="0">
                <a:solidFill>
                  <a:schemeClr val="bg1"/>
                </a:solidFill>
                <a:latin typeface="Arial" panose="020B0604020202020204" pitchFamily="34" charset="0"/>
                <a:ea typeface="MS Minngs"/>
                <a:cs typeface="Arial" panose="020B0604020202020204" pitchFamily="34" charset="0"/>
              </a:rPr>
              <a:t>Small Groups</a:t>
            </a:r>
          </a:p>
          <a:p>
            <a:pPr marL="342900" lvl="0" indent="-342900">
              <a:lnSpc>
                <a:spcPct val="115000"/>
              </a:lnSpc>
              <a:buFont typeface="Symbol" panose="05050102010706020507" pitchFamily="18" charset="2"/>
              <a:buChar char=""/>
            </a:pPr>
            <a:r>
              <a:rPr lang="en-GB" sz="3200" dirty="0">
                <a:solidFill>
                  <a:schemeClr val="bg1"/>
                </a:solidFill>
                <a:effectLst/>
                <a:latin typeface="Arial" panose="020B0604020202020204" pitchFamily="34" charset="0"/>
                <a:ea typeface="MS Minngs"/>
                <a:cs typeface="Arial" panose="020B0604020202020204" pitchFamily="34" charset="0"/>
              </a:rPr>
              <a:t>Occasional retreats</a:t>
            </a:r>
          </a:p>
          <a:p>
            <a:pPr marL="342900" lvl="0" indent="-342900">
              <a:lnSpc>
                <a:spcPct val="115000"/>
              </a:lnSpc>
              <a:buFont typeface="Symbol" panose="05050102010706020507" pitchFamily="18" charset="2"/>
              <a:buChar char=""/>
            </a:pPr>
            <a:r>
              <a:rPr lang="en-GB" sz="3200" dirty="0">
                <a:solidFill>
                  <a:schemeClr val="bg1"/>
                </a:solidFill>
                <a:latin typeface="Arial" panose="020B0604020202020204" pitchFamily="34" charset="0"/>
                <a:ea typeface="MS Minngs"/>
                <a:cs typeface="Arial" panose="020B0604020202020204" pitchFamily="34" charset="0"/>
              </a:rPr>
              <a:t>Mentoring</a:t>
            </a:r>
          </a:p>
          <a:p>
            <a:pPr marL="342900" lvl="0" indent="-342900">
              <a:lnSpc>
                <a:spcPct val="115000"/>
              </a:lnSpc>
              <a:buFont typeface="Symbol" panose="05050102010706020507" pitchFamily="18" charset="2"/>
              <a:buChar char=""/>
            </a:pPr>
            <a:r>
              <a:rPr lang="en-GB" sz="3200" dirty="0">
                <a:solidFill>
                  <a:schemeClr val="bg1"/>
                </a:solidFill>
                <a:effectLst/>
                <a:latin typeface="Arial" panose="020B0604020202020204" pitchFamily="34" charset="0"/>
                <a:ea typeface="MS Minngs"/>
                <a:cs typeface="Arial" panose="020B0604020202020204" pitchFamily="34" charset="0"/>
              </a:rPr>
              <a:t>Christmas &amp; Easter</a:t>
            </a:r>
          </a:p>
        </p:txBody>
      </p:sp>
    </p:spTree>
    <p:extLst>
      <p:ext uri="{BB962C8B-B14F-4D97-AF65-F5344CB8AC3E}">
        <p14:creationId xmlns:p14="http://schemas.microsoft.com/office/powerpoint/2010/main" val="3150294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l that matters is my journey from A to B - NRSPP Australia">
            <a:extLst>
              <a:ext uri="{FF2B5EF4-FFF2-40B4-BE49-F238E27FC236}">
                <a16:creationId xmlns:a16="http://schemas.microsoft.com/office/drawing/2014/main" id="{6A6C642F-BB3A-F3C2-5BFF-C5E196D3A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92" y="373626"/>
            <a:ext cx="5154561" cy="22909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umber of NHS patients waiting longer than a year rises 15 per cent since  2022, say Lib Dems">
            <a:extLst>
              <a:ext uri="{FF2B5EF4-FFF2-40B4-BE49-F238E27FC236}">
                <a16:creationId xmlns:a16="http://schemas.microsoft.com/office/drawing/2014/main" id="{344A5357-F5C7-66C0-9F8D-24897B020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289" y="373626"/>
            <a:ext cx="6054919" cy="37854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ooks Increasingly Show It's All About Me - Pacific Standard">
            <a:extLst>
              <a:ext uri="{FF2B5EF4-FFF2-40B4-BE49-F238E27FC236}">
                <a16:creationId xmlns:a16="http://schemas.microsoft.com/office/drawing/2014/main" id="{04888757-CCB3-7DC3-673C-7798E71AC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716" y="2860508"/>
            <a:ext cx="4167637" cy="338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97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273968" y="1660358"/>
            <a:ext cx="6460958" cy="2062103"/>
          </a:xfrm>
          <a:prstGeom prst="rect">
            <a:avLst/>
          </a:prstGeom>
          <a:noFill/>
        </p:spPr>
        <p:txBody>
          <a:bodyPr wrap="square" rtlCol="0">
            <a:spAutoFit/>
          </a:bodyPr>
          <a:lstStyle/>
          <a:p>
            <a:r>
              <a:rPr lang="en-GB" sz="3200" dirty="0">
                <a:solidFill>
                  <a:schemeClr val="bg1"/>
                </a:solidFill>
                <a:effectLst/>
                <a:latin typeface="Arial" panose="020B0604020202020204" pitchFamily="34" charset="0"/>
                <a:ea typeface="MS Minngs"/>
              </a:rPr>
              <a:t>For Christians, a better way of understanding pilgrimage might be as being “a journey with God to know more of Him”.</a:t>
            </a:r>
            <a:endParaRPr lang="en-US" sz="3200" dirty="0">
              <a:solidFill>
                <a:schemeClr val="bg1"/>
              </a:solidFill>
            </a:endParaRPr>
          </a:p>
        </p:txBody>
      </p:sp>
    </p:spTree>
    <p:extLst>
      <p:ext uri="{BB962C8B-B14F-4D97-AF65-F5344CB8AC3E}">
        <p14:creationId xmlns:p14="http://schemas.microsoft.com/office/powerpoint/2010/main" val="867102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1792187" y="2230629"/>
            <a:ext cx="8020406" cy="1569660"/>
          </a:xfrm>
          <a:prstGeom prst="rect">
            <a:avLst/>
          </a:prstGeom>
          <a:noFill/>
        </p:spPr>
        <p:txBody>
          <a:bodyPr wrap="square" rtlCol="0">
            <a:spAutoFit/>
          </a:bodyPr>
          <a:lstStyle/>
          <a:p>
            <a:pPr marL="914400" indent="-914400"/>
            <a:r>
              <a:rPr lang="en-US" sz="3200" dirty="0">
                <a:solidFill>
                  <a:schemeClr val="bg1"/>
                </a:solidFill>
                <a:effectLst/>
                <a:latin typeface="Arial" panose="020B0604020202020204" pitchFamily="34" charset="0"/>
                <a:ea typeface="MS Minngs"/>
              </a:rPr>
              <a:t>…And what does the </a:t>
            </a:r>
            <a:r>
              <a:rPr lang="en-US" sz="3200" cap="small" dirty="0">
                <a:solidFill>
                  <a:schemeClr val="bg1"/>
                </a:solidFill>
                <a:effectLst/>
                <a:latin typeface="Arial" panose="020B0604020202020204" pitchFamily="34" charset="0"/>
                <a:ea typeface="MS Minngs"/>
              </a:rPr>
              <a:t>LORD </a:t>
            </a:r>
            <a:r>
              <a:rPr lang="en-US" sz="3200" dirty="0">
                <a:solidFill>
                  <a:schemeClr val="bg1"/>
                </a:solidFill>
                <a:effectLst/>
                <a:latin typeface="Arial" panose="020B0604020202020204" pitchFamily="34" charset="0"/>
                <a:ea typeface="MS Minngs"/>
              </a:rPr>
              <a:t>require of you? </a:t>
            </a:r>
            <a:endParaRPr lang="en-GB" sz="3200" dirty="0">
              <a:solidFill>
                <a:schemeClr val="bg1"/>
              </a:solidFill>
              <a:effectLst/>
              <a:latin typeface="Times New Roman" panose="02020603050405020304" pitchFamily="18" charset="0"/>
              <a:ea typeface="MS Minngs"/>
            </a:endParaRPr>
          </a:p>
          <a:p>
            <a:pPr marL="914400" indent="-914400"/>
            <a:r>
              <a:rPr lang="en-US" sz="3200" dirty="0">
                <a:solidFill>
                  <a:schemeClr val="bg1"/>
                </a:solidFill>
                <a:effectLst/>
                <a:latin typeface="Arial" panose="020B0604020202020204" pitchFamily="34" charset="0"/>
                <a:ea typeface="MS Minngs"/>
              </a:rPr>
              <a:t>To act justly and to love mercy and </a:t>
            </a:r>
          </a:p>
          <a:p>
            <a:pPr marL="914400" indent="-914400"/>
            <a:r>
              <a:rPr lang="en-US" sz="3200" dirty="0">
                <a:solidFill>
                  <a:schemeClr val="bg1"/>
                </a:solidFill>
                <a:effectLst/>
                <a:latin typeface="Arial" panose="020B0604020202020204" pitchFamily="34" charset="0"/>
                <a:ea typeface="MS Minngs"/>
              </a:rPr>
              <a:t>to walk humbly with your God.</a:t>
            </a:r>
            <a:endParaRPr lang="en-GB" sz="3200" dirty="0">
              <a:solidFill>
                <a:schemeClr val="bg1"/>
              </a:solidFill>
              <a:effectLst/>
              <a:latin typeface="Times New Roman" panose="02020603050405020304" pitchFamily="18" charset="0"/>
              <a:ea typeface="MS Minngs"/>
            </a:endParaRPr>
          </a:p>
        </p:txBody>
      </p:sp>
      <p:sp>
        <p:nvSpPr>
          <p:cNvPr id="3" name="TextBox 2">
            <a:extLst>
              <a:ext uri="{FF2B5EF4-FFF2-40B4-BE49-F238E27FC236}">
                <a16:creationId xmlns:a16="http://schemas.microsoft.com/office/drawing/2014/main" id="{C803AB8C-4CD4-893C-D68C-2A7AD64A09D3}"/>
              </a:ext>
            </a:extLst>
          </p:cNvPr>
          <p:cNvSpPr txBox="1"/>
          <p:nvPr/>
        </p:nvSpPr>
        <p:spPr>
          <a:xfrm>
            <a:off x="6872748" y="4071006"/>
            <a:ext cx="2674374" cy="461665"/>
          </a:xfrm>
          <a:prstGeom prst="rect">
            <a:avLst/>
          </a:prstGeom>
          <a:noFill/>
        </p:spPr>
        <p:txBody>
          <a:bodyPr wrap="square" rtlCol="0">
            <a:spAutoFit/>
          </a:bodyPr>
          <a:lstStyle/>
          <a:p>
            <a:r>
              <a:rPr lang="en-GB" sz="2400" i="1" dirty="0">
                <a:solidFill>
                  <a:schemeClr val="bg1"/>
                </a:solidFill>
                <a:latin typeface="Arial" panose="020B0604020202020204" pitchFamily="34" charset="0"/>
                <a:cs typeface="Arial" panose="020B0604020202020204" pitchFamily="34" charset="0"/>
              </a:rPr>
              <a:t>(Micah </a:t>
            </a:r>
            <a:r>
              <a:rPr lang="en-GB" sz="2400" i="1" dirty="0" err="1">
                <a:solidFill>
                  <a:schemeClr val="bg1"/>
                </a:solidFill>
                <a:latin typeface="Arial" panose="020B0604020202020204" pitchFamily="34" charset="0"/>
                <a:cs typeface="Arial" panose="020B0604020202020204" pitchFamily="34" charset="0"/>
              </a:rPr>
              <a:t>ch</a:t>
            </a:r>
            <a:r>
              <a:rPr lang="en-GB" sz="2400" i="1" dirty="0">
                <a:solidFill>
                  <a:schemeClr val="bg1"/>
                </a:solidFill>
                <a:latin typeface="Arial" panose="020B0604020202020204" pitchFamily="34" charset="0"/>
                <a:cs typeface="Arial" panose="020B0604020202020204" pitchFamily="34" charset="0"/>
              </a:rPr>
              <a:t> 6 v 8)</a:t>
            </a:r>
          </a:p>
        </p:txBody>
      </p:sp>
    </p:spTree>
    <p:extLst>
      <p:ext uri="{BB962C8B-B14F-4D97-AF65-F5344CB8AC3E}">
        <p14:creationId xmlns:p14="http://schemas.microsoft.com/office/powerpoint/2010/main" val="1155133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504161" y="428178"/>
            <a:ext cx="10566961" cy="4031873"/>
          </a:xfrm>
          <a:prstGeom prst="rect">
            <a:avLst/>
          </a:prstGeom>
          <a:noFill/>
        </p:spPr>
        <p:txBody>
          <a:bodyPr wrap="square" rtlCol="0">
            <a:spAutoFit/>
          </a:bodyPr>
          <a:lstStyle/>
          <a:p>
            <a:r>
              <a:rPr lang="en-US" sz="3200" dirty="0">
                <a:solidFill>
                  <a:schemeClr val="bg1"/>
                </a:solidFill>
                <a:effectLst/>
                <a:latin typeface="Arial" panose="020B0604020202020204" pitchFamily="34" charset="0"/>
                <a:ea typeface="MS Minngs"/>
              </a:rPr>
              <a:t>“Six days do your work, but on the seventh day do not work, so that your ox and your donkey may rest and the slave born in your household, and the alien as well, may be refreshed. </a:t>
            </a:r>
            <a:endParaRPr lang="en-GB" sz="3200" dirty="0">
              <a:solidFill>
                <a:schemeClr val="bg1"/>
              </a:solidFill>
              <a:effectLst/>
              <a:latin typeface="Times New Roman" panose="02020603050405020304" pitchFamily="18" charset="0"/>
              <a:ea typeface="MS Minngs"/>
            </a:endParaRPr>
          </a:p>
          <a:p>
            <a:r>
              <a:rPr lang="en-US" sz="3200" dirty="0">
                <a:solidFill>
                  <a:schemeClr val="bg1"/>
                </a:solidFill>
                <a:effectLst/>
                <a:latin typeface="Arial" panose="020B0604020202020204" pitchFamily="34" charset="0"/>
                <a:ea typeface="MS Minngs"/>
              </a:rPr>
              <a:t>“Be careful to do everything I have said to you. Do not invoke the names of other gods; do not let them be heard on your lips. </a:t>
            </a:r>
            <a:endParaRPr lang="en-GB" sz="3200" dirty="0">
              <a:solidFill>
                <a:schemeClr val="bg1"/>
              </a:solidFill>
              <a:effectLst/>
              <a:latin typeface="Times New Roman" panose="02020603050405020304" pitchFamily="18" charset="0"/>
              <a:ea typeface="MS Minngs"/>
            </a:endParaRPr>
          </a:p>
          <a:p>
            <a:r>
              <a:rPr lang="en-US" sz="3200" dirty="0">
                <a:solidFill>
                  <a:schemeClr val="bg1"/>
                </a:solidFill>
                <a:effectLst/>
                <a:latin typeface="Arial" panose="020B0604020202020204" pitchFamily="34" charset="0"/>
                <a:ea typeface="MS Minngs"/>
              </a:rPr>
              <a:t>“Three times a year you are to celebrate a festival to me. </a:t>
            </a:r>
            <a:endParaRPr lang="en-GB" sz="3200" dirty="0">
              <a:solidFill>
                <a:schemeClr val="bg1"/>
              </a:solidFill>
              <a:effectLst/>
              <a:latin typeface="Times New Roman" panose="02020603050405020304" pitchFamily="18" charset="0"/>
              <a:ea typeface="MS Minngs"/>
            </a:endParaRPr>
          </a:p>
        </p:txBody>
      </p:sp>
      <p:sp>
        <p:nvSpPr>
          <p:cNvPr id="3" name="TextBox 2">
            <a:extLst>
              <a:ext uri="{FF2B5EF4-FFF2-40B4-BE49-F238E27FC236}">
                <a16:creationId xmlns:a16="http://schemas.microsoft.com/office/drawing/2014/main" id="{ED685058-250A-6C68-5CF9-294A1E823BCF}"/>
              </a:ext>
            </a:extLst>
          </p:cNvPr>
          <p:cNvSpPr txBox="1"/>
          <p:nvPr/>
        </p:nvSpPr>
        <p:spPr>
          <a:xfrm>
            <a:off x="5486399" y="5604838"/>
            <a:ext cx="3854246" cy="461665"/>
          </a:xfrm>
          <a:prstGeom prst="rect">
            <a:avLst/>
          </a:prstGeom>
          <a:noFill/>
        </p:spPr>
        <p:txBody>
          <a:bodyPr wrap="square" rtlCol="0">
            <a:spAutoFit/>
          </a:bodyPr>
          <a:lstStyle/>
          <a:p>
            <a:r>
              <a:rPr lang="en-GB" sz="2400" i="1" dirty="0">
                <a:solidFill>
                  <a:schemeClr val="bg1"/>
                </a:solidFill>
                <a:latin typeface="Arial" panose="020B0604020202020204" pitchFamily="34" charset="0"/>
                <a:cs typeface="Arial" panose="020B0604020202020204" pitchFamily="34" charset="0"/>
              </a:rPr>
              <a:t>(Exodus </a:t>
            </a:r>
            <a:r>
              <a:rPr lang="en-GB" sz="2400" i="1" dirty="0" err="1">
                <a:solidFill>
                  <a:schemeClr val="bg1"/>
                </a:solidFill>
                <a:latin typeface="Arial" panose="020B0604020202020204" pitchFamily="34" charset="0"/>
                <a:cs typeface="Arial" panose="020B0604020202020204" pitchFamily="34" charset="0"/>
              </a:rPr>
              <a:t>ch</a:t>
            </a:r>
            <a:r>
              <a:rPr lang="en-GB" sz="2400" i="1" dirty="0">
                <a:solidFill>
                  <a:schemeClr val="bg1"/>
                </a:solidFill>
                <a:latin typeface="Arial" panose="020B0604020202020204" pitchFamily="34" charset="0"/>
                <a:cs typeface="Arial" panose="020B0604020202020204" pitchFamily="34" charset="0"/>
              </a:rPr>
              <a:t> 23 vs 12-14)</a:t>
            </a:r>
          </a:p>
        </p:txBody>
      </p:sp>
    </p:spTree>
    <p:extLst>
      <p:ext uri="{BB962C8B-B14F-4D97-AF65-F5344CB8AC3E}">
        <p14:creationId xmlns:p14="http://schemas.microsoft.com/office/powerpoint/2010/main" val="3894511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504161" y="428178"/>
            <a:ext cx="10566961" cy="4524315"/>
          </a:xfrm>
          <a:prstGeom prst="rect">
            <a:avLst/>
          </a:prstGeom>
          <a:noFill/>
        </p:spPr>
        <p:txBody>
          <a:bodyPr wrap="square" rtlCol="0">
            <a:spAutoFit/>
          </a:bodyPr>
          <a:lstStyle/>
          <a:p>
            <a:r>
              <a:rPr lang="en-US" sz="3200" dirty="0">
                <a:solidFill>
                  <a:schemeClr val="bg1"/>
                </a:solidFill>
                <a:effectLst/>
                <a:latin typeface="Arial" panose="020B0604020202020204" pitchFamily="34" charset="0"/>
                <a:ea typeface="MS Minngs"/>
              </a:rPr>
              <a:t>“Celebrate the Feast of Unleavened Bread; for seven days eat bread made without yeast, as I commanded you. Do this at the appointed time in the month of Abib, for in that month you came out of Egypt. </a:t>
            </a:r>
            <a:endParaRPr lang="en-GB" sz="3200" dirty="0">
              <a:solidFill>
                <a:schemeClr val="bg1"/>
              </a:solidFill>
              <a:effectLst/>
              <a:latin typeface="Times New Roman" panose="02020603050405020304" pitchFamily="18" charset="0"/>
              <a:ea typeface="MS Minngs"/>
            </a:endParaRPr>
          </a:p>
          <a:p>
            <a:r>
              <a:rPr lang="en-US" sz="3200" dirty="0">
                <a:solidFill>
                  <a:schemeClr val="bg1"/>
                </a:solidFill>
                <a:effectLst/>
                <a:latin typeface="Arial" panose="020B0604020202020204" pitchFamily="34" charset="0"/>
                <a:ea typeface="MS Minngs"/>
              </a:rPr>
              <a:t>“No one is to appear before me empty-handed. </a:t>
            </a:r>
            <a:endParaRPr lang="en-GB" sz="3200" dirty="0">
              <a:solidFill>
                <a:schemeClr val="bg1"/>
              </a:solidFill>
              <a:effectLst/>
              <a:latin typeface="Times New Roman" panose="02020603050405020304" pitchFamily="18" charset="0"/>
              <a:ea typeface="MS Minngs"/>
            </a:endParaRPr>
          </a:p>
          <a:p>
            <a:r>
              <a:rPr lang="en-US" sz="3200" dirty="0">
                <a:solidFill>
                  <a:schemeClr val="bg1"/>
                </a:solidFill>
                <a:effectLst/>
                <a:latin typeface="Arial" panose="020B0604020202020204" pitchFamily="34" charset="0"/>
                <a:ea typeface="MS Minngs"/>
              </a:rPr>
              <a:t>“Celebrate the Feast of Harvest with the </a:t>
            </a:r>
            <a:r>
              <a:rPr lang="en-US" sz="3200" dirty="0" err="1">
                <a:solidFill>
                  <a:schemeClr val="bg1"/>
                </a:solidFill>
                <a:effectLst/>
                <a:latin typeface="Arial" panose="020B0604020202020204" pitchFamily="34" charset="0"/>
                <a:ea typeface="MS Minngs"/>
              </a:rPr>
              <a:t>firstfruits</a:t>
            </a:r>
            <a:r>
              <a:rPr lang="en-US" sz="3200" dirty="0">
                <a:solidFill>
                  <a:schemeClr val="bg1"/>
                </a:solidFill>
                <a:effectLst/>
                <a:latin typeface="Arial" panose="020B0604020202020204" pitchFamily="34" charset="0"/>
                <a:ea typeface="MS Minngs"/>
              </a:rPr>
              <a:t> of the crops you sow in your field. </a:t>
            </a:r>
            <a:endParaRPr lang="en-GB" sz="3200" dirty="0">
              <a:solidFill>
                <a:schemeClr val="bg1"/>
              </a:solidFill>
              <a:effectLst/>
              <a:latin typeface="Times New Roman" panose="02020603050405020304" pitchFamily="18" charset="0"/>
              <a:ea typeface="MS Minngs"/>
            </a:endParaRPr>
          </a:p>
          <a:p>
            <a:r>
              <a:rPr lang="en-US" sz="3200" dirty="0">
                <a:solidFill>
                  <a:schemeClr val="bg1"/>
                </a:solidFill>
                <a:effectLst/>
                <a:latin typeface="Arial" panose="020B0604020202020204" pitchFamily="34" charset="0"/>
                <a:ea typeface="MS Minngs"/>
              </a:rPr>
              <a:t>“Celebrate the Feast of Ingathering at the end of the year, when you gather in your crops from the field. </a:t>
            </a:r>
            <a:endParaRPr lang="en-GB" sz="3200" dirty="0">
              <a:solidFill>
                <a:schemeClr val="bg1"/>
              </a:solidFill>
              <a:effectLst/>
              <a:latin typeface="Times New Roman" panose="02020603050405020304" pitchFamily="18" charset="0"/>
              <a:ea typeface="MS Minngs"/>
            </a:endParaRPr>
          </a:p>
        </p:txBody>
      </p:sp>
      <p:sp>
        <p:nvSpPr>
          <p:cNvPr id="3" name="TextBox 2">
            <a:extLst>
              <a:ext uri="{FF2B5EF4-FFF2-40B4-BE49-F238E27FC236}">
                <a16:creationId xmlns:a16="http://schemas.microsoft.com/office/drawing/2014/main" id="{ED685058-250A-6C68-5CF9-294A1E823BCF}"/>
              </a:ext>
            </a:extLst>
          </p:cNvPr>
          <p:cNvSpPr txBox="1"/>
          <p:nvPr/>
        </p:nvSpPr>
        <p:spPr>
          <a:xfrm>
            <a:off x="5486399" y="5604838"/>
            <a:ext cx="3854246" cy="461665"/>
          </a:xfrm>
          <a:prstGeom prst="rect">
            <a:avLst/>
          </a:prstGeom>
          <a:noFill/>
        </p:spPr>
        <p:txBody>
          <a:bodyPr wrap="square" rtlCol="0">
            <a:spAutoFit/>
          </a:bodyPr>
          <a:lstStyle/>
          <a:p>
            <a:r>
              <a:rPr lang="en-GB" sz="2400" i="1" dirty="0">
                <a:solidFill>
                  <a:schemeClr val="bg1"/>
                </a:solidFill>
                <a:latin typeface="Arial" panose="020B0604020202020204" pitchFamily="34" charset="0"/>
                <a:cs typeface="Arial" panose="020B0604020202020204" pitchFamily="34" charset="0"/>
              </a:rPr>
              <a:t>(Exodus </a:t>
            </a:r>
            <a:r>
              <a:rPr lang="en-GB" sz="2400" i="1" dirty="0" err="1">
                <a:solidFill>
                  <a:schemeClr val="bg1"/>
                </a:solidFill>
                <a:latin typeface="Arial" panose="020B0604020202020204" pitchFamily="34" charset="0"/>
                <a:cs typeface="Arial" panose="020B0604020202020204" pitchFamily="34" charset="0"/>
              </a:rPr>
              <a:t>ch</a:t>
            </a:r>
            <a:r>
              <a:rPr lang="en-GB" sz="2400" i="1" dirty="0">
                <a:solidFill>
                  <a:schemeClr val="bg1"/>
                </a:solidFill>
                <a:latin typeface="Arial" panose="020B0604020202020204" pitchFamily="34" charset="0"/>
                <a:cs typeface="Arial" panose="020B0604020202020204" pitchFamily="34" charset="0"/>
              </a:rPr>
              <a:t> 23 vs 15-16)</a:t>
            </a:r>
          </a:p>
        </p:txBody>
      </p:sp>
    </p:spTree>
    <p:extLst>
      <p:ext uri="{BB962C8B-B14F-4D97-AF65-F5344CB8AC3E}">
        <p14:creationId xmlns:p14="http://schemas.microsoft.com/office/powerpoint/2010/main" val="2500093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504161" y="428178"/>
            <a:ext cx="10566961" cy="4524315"/>
          </a:xfrm>
          <a:prstGeom prst="rect">
            <a:avLst/>
          </a:prstGeom>
          <a:noFill/>
        </p:spPr>
        <p:txBody>
          <a:bodyPr wrap="square" rtlCol="0">
            <a:spAutoFit/>
          </a:bodyPr>
          <a:lstStyle/>
          <a:p>
            <a:r>
              <a:rPr lang="en-US" sz="3200" dirty="0">
                <a:solidFill>
                  <a:schemeClr val="bg1"/>
                </a:solidFill>
                <a:effectLst/>
                <a:latin typeface="Arial" panose="020B0604020202020204" pitchFamily="34" charset="0"/>
                <a:ea typeface="MS Minngs"/>
              </a:rPr>
              <a:t>“Three times a year all the men are to appear before the Sovereign </a:t>
            </a:r>
            <a:r>
              <a:rPr lang="en-US" sz="3200" cap="small" dirty="0">
                <a:solidFill>
                  <a:schemeClr val="bg1"/>
                </a:solidFill>
                <a:effectLst/>
                <a:latin typeface="Arial" panose="020B0604020202020204" pitchFamily="34" charset="0"/>
                <a:ea typeface="MS Minngs"/>
              </a:rPr>
              <a:t>LORD</a:t>
            </a:r>
            <a:r>
              <a:rPr lang="en-US" sz="3200" dirty="0">
                <a:solidFill>
                  <a:schemeClr val="bg1"/>
                </a:solidFill>
                <a:effectLst/>
                <a:latin typeface="Arial" panose="020B0604020202020204" pitchFamily="34" charset="0"/>
                <a:ea typeface="MS Minngs"/>
              </a:rPr>
              <a:t>. </a:t>
            </a:r>
            <a:endParaRPr lang="en-GB" sz="3200" dirty="0">
              <a:solidFill>
                <a:schemeClr val="bg1"/>
              </a:solidFill>
              <a:effectLst/>
              <a:latin typeface="Times New Roman" panose="02020603050405020304" pitchFamily="18" charset="0"/>
              <a:ea typeface="MS Minngs"/>
            </a:endParaRPr>
          </a:p>
          <a:p>
            <a:r>
              <a:rPr lang="en-US" sz="3200" dirty="0">
                <a:solidFill>
                  <a:schemeClr val="bg1"/>
                </a:solidFill>
                <a:effectLst/>
                <a:latin typeface="Arial" panose="020B0604020202020204" pitchFamily="34" charset="0"/>
                <a:ea typeface="MS Minngs"/>
              </a:rPr>
              <a:t>“Do not offer the blood of a sacrifice to me along with anything containing yeast. </a:t>
            </a:r>
            <a:endParaRPr lang="en-GB" sz="3200" dirty="0">
              <a:solidFill>
                <a:schemeClr val="bg1"/>
              </a:solidFill>
              <a:effectLst/>
              <a:latin typeface="Times New Roman" panose="02020603050405020304" pitchFamily="18" charset="0"/>
              <a:ea typeface="MS Minngs"/>
            </a:endParaRPr>
          </a:p>
          <a:p>
            <a:r>
              <a:rPr lang="en-US" sz="3200" dirty="0">
                <a:solidFill>
                  <a:schemeClr val="bg1"/>
                </a:solidFill>
                <a:effectLst/>
                <a:latin typeface="Arial" panose="020B0604020202020204" pitchFamily="34" charset="0"/>
                <a:ea typeface="MS Minngs"/>
              </a:rPr>
              <a:t>“The fat of my festival offerings must not be kept until morning. </a:t>
            </a:r>
            <a:endParaRPr lang="en-GB" sz="3200" dirty="0">
              <a:solidFill>
                <a:schemeClr val="bg1"/>
              </a:solidFill>
              <a:effectLst/>
              <a:latin typeface="Times New Roman" panose="02020603050405020304" pitchFamily="18" charset="0"/>
              <a:ea typeface="MS Minngs"/>
            </a:endParaRPr>
          </a:p>
          <a:p>
            <a:r>
              <a:rPr lang="en-US" sz="3200" dirty="0">
                <a:solidFill>
                  <a:schemeClr val="bg1"/>
                </a:solidFill>
                <a:effectLst/>
                <a:latin typeface="Arial" panose="020B0604020202020204" pitchFamily="34" charset="0"/>
                <a:ea typeface="MS Minngs"/>
              </a:rPr>
              <a:t>“Bring the best of the </a:t>
            </a:r>
            <a:r>
              <a:rPr lang="en-US" sz="3200" dirty="0" err="1">
                <a:solidFill>
                  <a:schemeClr val="bg1"/>
                </a:solidFill>
                <a:effectLst/>
                <a:latin typeface="Arial" panose="020B0604020202020204" pitchFamily="34" charset="0"/>
                <a:ea typeface="MS Minngs"/>
              </a:rPr>
              <a:t>firstfruits</a:t>
            </a:r>
            <a:r>
              <a:rPr lang="en-US" sz="3200" dirty="0">
                <a:solidFill>
                  <a:schemeClr val="bg1"/>
                </a:solidFill>
                <a:effectLst/>
                <a:latin typeface="Arial" panose="020B0604020202020204" pitchFamily="34" charset="0"/>
                <a:ea typeface="MS Minngs"/>
              </a:rPr>
              <a:t> of your soil to the house of the </a:t>
            </a:r>
            <a:r>
              <a:rPr lang="en-US" sz="3200" cap="small" dirty="0">
                <a:solidFill>
                  <a:schemeClr val="bg1"/>
                </a:solidFill>
                <a:effectLst/>
                <a:latin typeface="Arial" panose="020B0604020202020204" pitchFamily="34" charset="0"/>
                <a:ea typeface="MS Minngs"/>
              </a:rPr>
              <a:t>LORD </a:t>
            </a:r>
            <a:r>
              <a:rPr lang="en-US" sz="3200" dirty="0">
                <a:solidFill>
                  <a:schemeClr val="bg1"/>
                </a:solidFill>
                <a:effectLst/>
                <a:latin typeface="Arial" panose="020B0604020202020204" pitchFamily="34" charset="0"/>
                <a:ea typeface="MS Minngs"/>
              </a:rPr>
              <a:t>your God. </a:t>
            </a:r>
            <a:endParaRPr lang="en-GB" sz="3200" dirty="0">
              <a:solidFill>
                <a:schemeClr val="bg1"/>
              </a:solidFill>
              <a:effectLst/>
              <a:latin typeface="Times New Roman" panose="02020603050405020304" pitchFamily="18" charset="0"/>
              <a:ea typeface="MS Minngs"/>
            </a:endParaRPr>
          </a:p>
          <a:p>
            <a:r>
              <a:rPr lang="en-US" sz="3200" dirty="0">
                <a:solidFill>
                  <a:schemeClr val="bg1"/>
                </a:solidFill>
                <a:effectLst/>
                <a:latin typeface="Arial" panose="020B0604020202020204" pitchFamily="34" charset="0"/>
                <a:ea typeface="MS Minngs"/>
              </a:rPr>
              <a:t>“Do not cook a young goat in its mother’s milk.” </a:t>
            </a:r>
            <a:endParaRPr lang="en-GB" sz="3200" dirty="0">
              <a:solidFill>
                <a:schemeClr val="bg1"/>
              </a:solidFill>
              <a:effectLst/>
              <a:latin typeface="Times New Roman" panose="02020603050405020304" pitchFamily="18" charset="0"/>
              <a:ea typeface="MS Minngs"/>
            </a:endParaRPr>
          </a:p>
        </p:txBody>
      </p:sp>
      <p:sp>
        <p:nvSpPr>
          <p:cNvPr id="3" name="TextBox 2">
            <a:extLst>
              <a:ext uri="{FF2B5EF4-FFF2-40B4-BE49-F238E27FC236}">
                <a16:creationId xmlns:a16="http://schemas.microsoft.com/office/drawing/2014/main" id="{ED685058-250A-6C68-5CF9-294A1E823BCF}"/>
              </a:ext>
            </a:extLst>
          </p:cNvPr>
          <p:cNvSpPr txBox="1"/>
          <p:nvPr/>
        </p:nvSpPr>
        <p:spPr>
          <a:xfrm>
            <a:off x="5486399" y="5604838"/>
            <a:ext cx="3854246" cy="461665"/>
          </a:xfrm>
          <a:prstGeom prst="rect">
            <a:avLst/>
          </a:prstGeom>
          <a:noFill/>
        </p:spPr>
        <p:txBody>
          <a:bodyPr wrap="square" rtlCol="0">
            <a:spAutoFit/>
          </a:bodyPr>
          <a:lstStyle/>
          <a:p>
            <a:r>
              <a:rPr lang="en-GB" sz="2400" i="1" dirty="0">
                <a:solidFill>
                  <a:schemeClr val="bg1"/>
                </a:solidFill>
                <a:latin typeface="Arial" panose="020B0604020202020204" pitchFamily="34" charset="0"/>
                <a:cs typeface="Arial" panose="020B0604020202020204" pitchFamily="34" charset="0"/>
              </a:rPr>
              <a:t>(Exodus </a:t>
            </a:r>
            <a:r>
              <a:rPr lang="en-GB" sz="2400" i="1" dirty="0" err="1">
                <a:solidFill>
                  <a:schemeClr val="bg1"/>
                </a:solidFill>
                <a:latin typeface="Arial" panose="020B0604020202020204" pitchFamily="34" charset="0"/>
                <a:cs typeface="Arial" panose="020B0604020202020204" pitchFamily="34" charset="0"/>
              </a:rPr>
              <a:t>ch</a:t>
            </a:r>
            <a:r>
              <a:rPr lang="en-GB" sz="2400" i="1" dirty="0">
                <a:solidFill>
                  <a:schemeClr val="bg1"/>
                </a:solidFill>
                <a:latin typeface="Arial" panose="020B0604020202020204" pitchFamily="34" charset="0"/>
                <a:cs typeface="Arial" panose="020B0604020202020204" pitchFamily="34" charset="0"/>
              </a:rPr>
              <a:t> 23 vs 17-19)</a:t>
            </a:r>
          </a:p>
        </p:txBody>
      </p:sp>
    </p:spTree>
    <p:extLst>
      <p:ext uri="{BB962C8B-B14F-4D97-AF65-F5344CB8AC3E}">
        <p14:creationId xmlns:p14="http://schemas.microsoft.com/office/powerpoint/2010/main" val="36537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492970" y="458537"/>
            <a:ext cx="11206059" cy="4586384"/>
          </a:xfrm>
          <a:prstGeom prst="rect">
            <a:avLst/>
          </a:prstGeom>
          <a:noFill/>
        </p:spPr>
        <p:txBody>
          <a:bodyPr wrap="square" rtlCol="0">
            <a:spAutoFit/>
          </a:bodyPr>
          <a:lstStyle/>
          <a:p>
            <a:pPr marL="342900" lvl="0" indent="-342900">
              <a:lnSpc>
                <a:spcPct val="115000"/>
              </a:lnSpc>
              <a:buFont typeface="Symbol" panose="05050102010706020507" pitchFamily="18" charset="2"/>
              <a:buChar char=""/>
            </a:pPr>
            <a:r>
              <a:rPr lang="en-US" sz="3200" dirty="0">
                <a:solidFill>
                  <a:schemeClr val="bg1"/>
                </a:solidFill>
                <a:effectLst/>
                <a:latin typeface="Arial" panose="020B0604020202020204" pitchFamily="34" charset="0"/>
                <a:ea typeface="MS Minngs"/>
                <a:cs typeface="Times New Roman" panose="02020603050405020304" pitchFamily="18" charset="0"/>
              </a:rPr>
              <a:t>the weekly requirement of rest – </a:t>
            </a:r>
            <a:br>
              <a:rPr lang="en-US" sz="3200" dirty="0">
                <a:solidFill>
                  <a:schemeClr val="bg1"/>
                </a:solidFill>
                <a:effectLst/>
                <a:latin typeface="Arial" panose="020B0604020202020204" pitchFamily="34" charset="0"/>
                <a:ea typeface="MS Minngs"/>
                <a:cs typeface="Times New Roman" panose="02020603050405020304" pitchFamily="18" charset="0"/>
              </a:rPr>
            </a:br>
            <a:r>
              <a:rPr lang="en-US" sz="3200" dirty="0">
                <a:solidFill>
                  <a:schemeClr val="bg1"/>
                </a:solidFill>
                <a:effectLst/>
                <a:latin typeface="Arial" panose="020B0604020202020204" pitchFamily="34" charset="0"/>
                <a:ea typeface="MS Minngs"/>
                <a:cs typeface="Times New Roman" panose="02020603050405020304" pitchFamily="18" charset="0"/>
              </a:rPr>
              <a:t>Six days do your work, but on the seventh day do not work.</a:t>
            </a:r>
            <a:br>
              <a:rPr lang="en-US" sz="3200" dirty="0">
                <a:solidFill>
                  <a:schemeClr val="bg1"/>
                </a:solidFill>
                <a:effectLst/>
                <a:latin typeface="Arial" panose="020B0604020202020204" pitchFamily="34" charset="0"/>
                <a:ea typeface="MS Minngs"/>
                <a:cs typeface="Times New Roman" panose="02020603050405020304" pitchFamily="18" charset="0"/>
              </a:rPr>
            </a:br>
            <a:endParaRPr lang="en-GB" sz="3200" dirty="0">
              <a:solidFill>
                <a:schemeClr val="bg1"/>
              </a:solidFill>
              <a:effectLst/>
              <a:latin typeface="Calibri" panose="020F0502020204030204" pitchFamily="34" charset="0"/>
              <a:ea typeface="MS Minngs"/>
              <a:cs typeface="Times New Roman" panose="02020603050405020304" pitchFamily="18" charset="0"/>
            </a:endParaRPr>
          </a:p>
          <a:p>
            <a:pPr marL="342900" lvl="0" indent="-342900">
              <a:lnSpc>
                <a:spcPct val="115000"/>
              </a:lnSpc>
              <a:buFont typeface="Symbol" panose="05050102010706020507" pitchFamily="18" charset="2"/>
              <a:buChar char=""/>
            </a:pPr>
            <a:r>
              <a:rPr lang="en-US" sz="3200" dirty="0">
                <a:solidFill>
                  <a:schemeClr val="bg1"/>
                </a:solidFill>
                <a:effectLst/>
                <a:latin typeface="Arial" panose="020B0604020202020204" pitchFamily="34" charset="0"/>
                <a:ea typeface="MS Minngs"/>
                <a:cs typeface="Times New Roman" panose="02020603050405020304" pitchFamily="18" charset="0"/>
              </a:rPr>
              <a:t>the termly ask of festivals – </a:t>
            </a:r>
            <a:br>
              <a:rPr lang="en-US" sz="3200" dirty="0">
                <a:solidFill>
                  <a:schemeClr val="bg1"/>
                </a:solidFill>
                <a:effectLst/>
                <a:latin typeface="Arial" panose="020B0604020202020204" pitchFamily="34" charset="0"/>
                <a:ea typeface="MS Minngs"/>
                <a:cs typeface="Times New Roman" panose="02020603050405020304" pitchFamily="18" charset="0"/>
              </a:rPr>
            </a:br>
            <a:r>
              <a:rPr lang="en-US" sz="3200" dirty="0">
                <a:solidFill>
                  <a:schemeClr val="bg1"/>
                </a:solidFill>
                <a:effectLst/>
                <a:latin typeface="Arial" panose="020B0604020202020204" pitchFamily="34" charset="0"/>
                <a:ea typeface="MS Minngs"/>
                <a:cs typeface="Times New Roman" panose="02020603050405020304" pitchFamily="18" charset="0"/>
              </a:rPr>
              <a:t>Three times a year you are to celebrate a festival to me.</a:t>
            </a:r>
            <a:br>
              <a:rPr lang="en-US" sz="3200" dirty="0">
                <a:solidFill>
                  <a:schemeClr val="bg1"/>
                </a:solidFill>
                <a:effectLst/>
                <a:latin typeface="Arial" panose="020B0604020202020204" pitchFamily="34" charset="0"/>
                <a:ea typeface="MS Minngs"/>
                <a:cs typeface="Times New Roman" panose="02020603050405020304" pitchFamily="18" charset="0"/>
              </a:rPr>
            </a:br>
            <a:endParaRPr lang="en-GB" sz="3200" dirty="0">
              <a:solidFill>
                <a:schemeClr val="bg1"/>
              </a:solidFill>
              <a:effectLst/>
              <a:latin typeface="Calibri" panose="020F0502020204030204" pitchFamily="34" charset="0"/>
              <a:ea typeface="MS Minngs"/>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3200" dirty="0">
                <a:solidFill>
                  <a:schemeClr val="bg1"/>
                </a:solidFill>
                <a:effectLst/>
                <a:latin typeface="Arial" panose="020B0604020202020204" pitchFamily="34" charset="0"/>
                <a:ea typeface="MS Minngs"/>
                <a:cs typeface="Times New Roman" panose="02020603050405020304" pitchFamily="18" charset="0"/>
              </a:rPr>
              <a:t>the annual opportunity for feasts – </a:t>
            </a:r>
            <a:br>
              <a:rPr lang="en-US" sz="3200" dirty="0">
                <a:solidFill>
                  <a:schemeClr val="bg1"/>
                </a:solidFill>
                <a:effectLst/>
                <a:latin typeface="Arial" panose="020B0604020202020204" pitchFamily="34" charset="0"/>
                <a:ea typeface="MS Minngs"/>
                <a:cs typeface="Times New Roman" panose="02020603050405020304" pitchFamily="18" charset="0"/>
              </a:rPr>
            </a:br>
            <a:r>
              <a:rPr lang="en-US" sz="3200" dirty="0">
                <a:solidFill>
                  <a:schemeClr val="bg1"/>
                </a:solidFill>
                <a:effectLst/>
                <a:latin typeface="Arial" panose="020B0604020202020204" pitchFamily="34" charset="0"/>
                <a:ea typeface="MS Minngs"/>
                <a:cs typeface="Times New Roman" panose="02020603050405020304" pitchFamily="18" charset="0"/>
              </a:rPr>
              <a:t>Celebrate the Feast of Ingathering at the end of the year.</a:t>
            </a:r>
            <a:endParaRPr lang="en-GB" sz="3200" dirty="0">
              <a:solidFill>
                <a:schemeClr val="bg1"/>
              </a:solidFill>
              <a:effectLst/>
              <a:latin typeface="Calibri" panose="020F0502020204030204" pitchFamily="34" charset="0"/>
              <a:ea typeface="MS Minngs"/>
              <a:cs typeface="Times New Roman" panose="02020603050405020304" pitchFamily="18" charset="0"/>
            </a:endParaRPr>
          </a:p>
        </p:txBody>
      </p:sp>
    </p:spTree>
    <p:extLst>
      <p:ext uri="{BB962C8B-B14F-4D97-AF65-F5344CB8AC3E}">
        <p14:creationId xmlns:p14="http://schemas.microsoft.com/office/powerpoint/2010/main" val="696788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with a cross on it&#10;&#10;Description automatically generated">
            <a:extLst>
              <a:ext uri="{FF2B5EF4-FFF2-40B4-BE49-F238E27FC236}">
                <a16:creationId xmlns:a16="http://schemas.microsoft.com/office/drawing/2014/main" id="{1FC43490-8860-F2A2-3E3E-A06C7BA9A6D2}"/>
              </a:ext>
            </a:extLst>
          </p:cNvPr>
          <p:cNvPicPr>
            <a:picLocks noChangeAspect="1"/>
          </p:cNvPicPr>
          <p:nvPr/>
        </p:nvPicPr>
        <p:blipFill>
          <a:blip r:embed="rId2"/>
          <a:stretch>
            <a:fillRect/>
          </a:stretch>
        </p:blipFill>
        <p:spPr>
          <a:xfrm>
            <a:off x="1700981" y="255639"/>
            <a:ext cx="8114891" cy="6086168"/>
          </a:xfrm>
          <a:prstGeom prst="rect">
            <a:avLst/>
          </a:prstGeom>
        </p:spPr>
      </p:pic>
    </p:spTree>
    <p:extLst>
      <p:ext uri="{BB962C8B-B14F-4D97-AF65-F5344CB8AC3E}">
        <p14:creationId xmlns:p14="http://schemas.microsoft.com/office/powerpoint/2010/main" val="1837875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465</Words>
  <Application>Microsoft Macintosh PowerPoint</Application>
  <PresentationFormat>Widescreen</PresentationFormat>
  <Paragraphs>32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North</dc:creator>
  <cp:lastModifiedBy>Dan North</cp:lastModifiedBy>
  <cp:revision>4</cp:revision>
  <dcterms:created xsi:type="dcterms:W3CDTF">2023-09-04T09:55:58Z</dcterms:created>
  <dcterms:modified xsi:type="dcterms:W3CDTF">2023-10-20T20:30:17Z</dcterms:modified>
</cp:coreProperties>
</file>